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323" r:id="rId23"/>
    <p:sldId id="324" r:id="rId24"/>
    <p:sldId id="325" r:id="rId25"/>
    <p:sldId id="326" r:id="rId26"/>
    <p:sldId id="327" r:id="rId27"/>
    <p:sldId id="328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329" r:id="rId37"/>
    <p:sldId id="290" r:id="rId38"/>
    <p:sldId id="291" r:id="rId39"/>
    <p:sldId id="292" r:id="rId40"/>
    <p:sldId id="294" r:id="rId41"/>
    <p:sldId id="330" r:id="rId42"/>
    <p:sldId id="293" r:id="rId43"/>
    <p:sldId id="297" r:id="rId44"/>
  </p:sldIdLst>
  <p:sldSz cx="18288000" cy="10287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Tajawal Bold Bold" panose="020B0604020202020204" charset="-78"/>
      <p:regular r:id="rId49"/>
    </p:embeddedFont>
    <p:embeddedFont>
      <p:font typeface="Fraunces SemiBold" panose="020B0604020202020204" charset="0"/>
      <p:regular r:id="rId50"/>
    </p:embeddedFont>
    <p:embeddedFont>
      <p:font typeface="Tajawal Bold" panose="020B0604020202020204" charset="-78"/>
      <p:regular r:id="rId51"/>
    </p:embeddedFont>
    <p:embeddedFont>
      <p:font typeface="Cairo" panose="020B0604020202020204" charset="-78"/>
      <p:regular r:id="rId52"/>
      <p:bold r:id="rId53"/>
    </p:embeddedFont>
    <p:embeddedFont>
      <p:font typeface="Simplified Arabic" panose="02020603050405020304" pitchFamily="18" charset="-78"/>
      <p:regular r:id="rId54"/>
      <p:bold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387" autoAdjust="0"/>
  </p:normalViewPr>
  <p:slideViewPr>
    <p:cSldViewPr>
      <p:cViewPr varScale="1">
        <p:scale>
          <a:sx n="43" d="100"/>
          <a:sy n="43" d="100"/>
        </p:scale>
        <p:origin x="728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 - Dark">
    <p:bg>
      <p:bgPr>
        <a:solidFill>
          <a:schemeClr val="dk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/>
          <p:nvPr/>
        </p:nvSpPr>
        <p:spPr>
          <a:xfrm>
            <a:off x="6193349" y="1"/>
            <a:ext cx="12094654" cy="10271474"/>
          </a:xfrm>
          <a:custGeom>
            <a:avLst/>
            <a:gdLst/>
            <a:ahLst/>
            <a:cxnLst/>
            <a:rect l="l" t="t" r="r" b="b"/>
            <a:pathLst>
              <a:path w="8063103" h="6847649" extrusionOk="0">
                <a:moveTo>
                  <a:pt x="3697478" y="0"/>
                </a:moveTo>
                <a:lnTo>
                  <a:pt x="2042795" y="1689926"/>
                </a:lnTo>
                <a:lnTo>
                  <a:pt x="5178235" y="1689926"/>
                </a:lnTo>
                <a:lnTo>
                  <a:pt x="0" y="6847650"/>
                </a:lnTo>
                <a:lnTo>
                  <a:pt x="2412429" y="6847650"/>
                </a:lnTo>
                <a:lnTo>
                  <a:pt x="6373178" y="2884869"/>
                </a:lnTo>
                <a:lnTo>
                  <a:pt x="6373178" y="6020308"/>
                </a:lnTo>
                <a:lnTo>
                  <a:pt x="8063103" y="4365625"/>
                </a:lnTo>
                <a:lnTo>
                  <a:pt x="8063103" y="0"/>
                </a:lnTo>
                <a:lnTo>
                  <a:pt x="3697478" y="0"/>
                </a:lnTo>
                <a:close/>
              </a:path>
            </a:pathLst>
          </a:custGeom>
          <a:solidFill>
            <a:srgbClr val="FFFFFF">
              <a:alpha val="18440"/>
            </a:srgbClr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3"/>
          <p:cNvSpPr txBox="1">
            <a:spLocks noGrp="1"/>
          </p:cNvSpPr>
          <p:nvPr>
            <p:ph type="sldNum" idx="12"/>
          </p:nvPr>
        </p:nvSpPr>
        <p:spPr>
          <a:xfrm>
            <a:off x="16961168" y="9499702"/>
            <a:ext cx="1097400" cy="78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2077807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4000" y="0"/>
                </a:moveTo>
                <a:lnTo>
                  <a:pt x="0" y="0"/>
                </a:lnTo>
                <a:lnTo>
                  <a:pt x="0" y="10287000"/>
                </a:lnTo>
                <a:lnTo>
                  <a:pt x="9144000" y="1028700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/>
            <a:stretch>
              <a:fillRect t="-16645" b="-16645"/>
            </a:stretch>
          </a:blipFill>
        </p:spPr>
      </p:sp>
      <p:sp>
        <p:nvSpPr>
          <p:cNvPr id="3" name="AutoShape 3"/>
          <p:cNvSpPr/>
          <p:nvPr/>
        </p:nvSpPr>
        <p:spPr>
          <a:xfrm rot="16200000">
            <a:off x="6408836" y="-1592165"/>
            <a:ext cx="10347129" cy="13411201"/>
          </a:xfrm>
          <a:prstGeom prst="rect">
            <a:avLst/>
          </a:prstGeom>
          <a:solidFill>
            <a:srgbClr val="31356E"/>
          </a:solidFill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762000" y="2931"/>
            <a:ext cx="3388167" cy="2324101"/>
          </a:xfrm>
          <a:custGeom>
            <a:avLst/>
            <a:gdLst/>
            <a:ahLst/>
            <a:cxnLst/>
            <a:rect l="l" t="t" r="r" b="b"/>
            <a:pathLst>
              <a:path w="5672632" h="4507622">
                <a:moveTo>
                  <a:pt x="0" y="0"/>
                </a:moveTo>
                <a:lnTo>
                  <a:pt x="5672632" y="0"/>
                </a:lnTo>
                <a:lnTo>
                  <a:pt x="5672632" y="4507622"/>
                </a:lnTo>
                <a:lnTo>
                  <a:pt x="0" y="4507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7" t="-9652" r="-87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00299" y="3951326"/>
            <a:ext cx="8580422" cy="155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45"/>
              </a:lnSpc>
            </a:pPr>
            <a:r>
              <a:rPr lang="en-US" sz="10950" err="1">
                <a:solidFill>
                  <a:srgbClr val="FFFFFF"/>
                </a:solidFill>
                <a:cs typeface="Cairo Bold"/>
              </a:rPr>
              <a:t>ادارة</a:t>
            </a:r>
            <a:r>
              <a:rPr lang="en-US" sz="10950">
                <a:solidFill>
                  <a:srgbClr val="FFFFFF"/>
                </a:solidFill>
                <a:cs typeface="Cairo Bold"/>
              </a:rPr>
              <a:t> </a:t>
            </a:r>
            <a:r>
              <a:rPr lang="en-US" sz="10950" err="1">
                <a:solidFill>
                  <a:srgbClr val="FFFFFF"/>
                </a:solidFill>
                <a:cs typeface="Cairo Bold"/>
              </a:rPr>
              <a:t>حي</a:t>
            </a:r>
            <a:r>
              <a:rPr lang="en-US" sz="10950">
                <a:solidFill>
                  <a:srgbClr val="FFFFFF"/>
                </a:solidFill>
                <a:cs typeface="Cairo Bold"/>
              </a:rPr>
              <a:t> </a:t>
            </a:r>
            <a:r>
              <a:rPr lang="en-US" sz="10950" err="1">
                <a:solidFill>
                  <a:srgbClr val="FFFFFF"/>
                </a:solidFill>
                <a:cs typeface="Cairo Bold"/>
              </a:rPr>
              <a:t>غرب</a:t>
            </a:r>
            <a:r>
              <a:rPr lang="en-US" sz="10950">
                <a:solidFill>
                  <a:srgbClr val="FFFFFF"/>
                </a:solidFill>
                <a:cs typeface="Cairo Bo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19800" y="952500"/>
            <a:ext cx="11941421" cy="2777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  <a:spcBef>
                <a:spcPct val="0"/>
              </a:spcBef>
            </a:pPr>
            <a:r>
              <a:rPr lang="en-US" sz="3908" err="1">
                <a:solidFill>
                  <a:srgbClr val="FFFFFF"/>
                </a:solidFill>
                <a:cs typeface="Cairo Bold"/>
              </a:rPr>
              <a:t>وزارة</a:t>
            </a:r>
            <a:r>
              <a:rPr lang="en-US" sz="3908">
                <a:solidFill>
                  <a:srgbClr val="FFFFFF"/>
                </a:solidFill>
                <a:cs typeface="Cairo Bold"/>
              </a:rPr>
              <a:t> </a:t>
            </a:r>
            <a:r>
              <a:rPr lang="en-US" sz="3908" err="1">
                <a:solidFill>
                  <a:srgbClr val="FFFFFF"/>
                </a:solidFill>
                <a:cs typeface="Cairo Bold"/>
              </a:rPr>
              <a:t>التعليم</a:t>
            </a:r>
            <a:r>
              <a:rPr lang="en-US" sz="3908">
                <a:solidFill>
                  <a:srgbClr val="FFFFFF"/>
                </a:solidFill>
                <a:cs typeface="Cairo Bold"/>
              </a:rPr>
              <a:t> </a:t>
            </a:r>
            <a:r>
              <a:rPr lang="en-US" sz="3908" err="1">
                <a:solidFill>
                  <a:srgbClr val="FFFFFF"/>
                </a:solidFill>
                <a:cs typeface="Cairo Bold"/>
              </a:rPr>
              <a:t>العالي</a:t>
            </a:r>
            <a:endParaRPr lang="en-US" sz="3908">
              <a:solidFill>
                <a:srgbClr val="FFFFFF"/>
              </a:solidFill>
              <a:cs typeface="Cairo Bold"/>
            </a:endParaRPr>
          </a:p>
          <a:p>
            <a:pPr algn="ctr">
              <a:lnSpc>
                <a:spcPts val="5472"/>
              </a:lnSpc>
              <a:spcBef>
                <a:spcPct val="0"/>
              </a:spcBef>
            </a:pPr>
            <a:r>
              <a:rPr lang="en-US" sz="3908" err="1">
                <a:solidFill>
                  <a:srgbClr val="FFFFFF"/>
                </a:solidFill>
                <a:cs typeface="Cairo Bold"/>
              </a:rPr>
              <a:t>معهد</a:t>
            </a:r>
            <a:r>
              <a:rPr lang="en-US" sz="3908">
                <a:solidFill>
                  <a:srgbClr val="FFFFFF"/>
                </a:solidFill>
                <a:cs typeface="Cairo Bold"/>
              </a:rPr>
              <a:t> </a:t>
            </a:r>
            <a:r>
              <a:rPr lang="en-US" sz="3908" err="1">
                <a:solidFill>
                  <a:srgbClr val="FFFFFF"/>
                </a:solidFill>
                <a:cs typeface="Cairo Bold"/>
              </a:rPr>
              <a:t>مصر</a:t>
            </a:r>
            <a:r>
              <a:rPr lang="en-US" sz="3908">
                <a:solidFill>
                  <a:srgbClr val="FFFFFF"/>
                </a:solidFill>
                <a:cs typeface="Cairo Bold"/>
              </a:rPr>
              <a:t> </a:t>
            </a:r>
            <a:r>
              <a:rPr lang="en-US" sz="3908" err="1">
                <a:solidFill>
                  <a:srgbClr val="FFFFFF"/>
                </a:solidFill>
                <a:cs typeface="Cairo Bold"/>
              </a:rPr>
              <a:t>العالي</a:t>
            </a:r>
            <a:r>
              <a:rPr lang="en-US" sz="3908">
                <a:solidFill>
                  <a:srgbClr val="FFFFFF"/>
                </a:solidFill>
                <a:cs typeface="Cairo Bold"/>
              </a:rPr>
              <a:t> </a:t>
            </a:r>
            <a:r>
              <a:rPr lang="en-US" sz="3908" err="1">
                <a:solidFill>
                  <a:srgbClr val="FFFFFF"/>
                </a:solidFill>
                <a:cs typeface="Cairo Bold"/>
              </a:rPr>
              <a:t>للتجارة</a:t>
            </a:r>
            <a:r>
              <a:rPr lang="en-US" sz="3908">
                <a:solidFill>
                  <a:srgbClr val="FFFFFF"/>
                </a:solidFill>
                <a:cs typeface="Cairo Bold"/>
              </a:rPr>
              <a:t> </a:t>
            </a:r>
            <a:r>
              <a:rPr lang="en-US" sz="3908" err="1">
                <a:solidFill>
                  <a:srgbClr val="FFFFFF"/>
                </a:solidFill>
                <a:cs typeface="Cairo Bold"/>
              </a:rPr>
              <a:t>والحاسبات</a:t>
            </a:r>
            <a:r>
              <a:rPr lang="en-US" sz="3908">
                <a:solidFill>
                  <a:srgbClr val="FFFFFF"/>
                </a:solidFill>
                <a:cs typeface="Cairo Bold"/>
              </a:rPr>
              <a:t> </a:t>
            </a:r>
            <a:r>
              <a:rPr lang="en-US" sz="3908" err="1">
                <a:solidFill>
                  <a:srgbClr val="FFFFFF"/>
                </a:solidFill>
                <a:cs typeface="Cairo Bold"/>
              </a:rPr>
              <a:t>بالمنصور</a:t>
            </a:r>
            <a:r>
              <a:rPr lang="ar-EG" sz="3908">
                <a:solidFill>
                  <a:srgbClr val="FFFFFF"/>
                </a:solidFill>
                <a:cs typeface="Cairo Bold"/>
              </a:rPr>
              <a:t>ة</a:t>
            </a:r>
            <a:r>
              <a:rPr lang="en-US" sz="3908">
                <a:solidFill>
                  <a:srgbClr val="FFFFFF"/>
                </a:solidFill>
                <a:cs typeface="Cairo Bold"/>
              </a:rPr>
              <a:t>­­­­­­</a:t>
            </a:r>
          </a:p>
          <a:p>
            <a:pPr algn="ctr">
              <a:lnSpc>
                <a:spcPts val="5472"/>
              </a:lnSpc>
              <a:spcBef>
                <a:spcPct val="0"/>
              </a:spcBef>
            </a:pPr>
            <a:r>
              <a:rPr lang="en-US" sz="3908" err="1">
                <a:solidFill>
                  <a:srgbClr val="FFFFFF"/>
                </a:solidFill>
                <a:cs typeface="Cairo Bold"/>
              </a:rPr>
              <a:t>شعبة</a:t>
            </a:r>
            <a:r>
              <a:rPr lang="en-US" sz="3908">
                <a:solidFill>
                  <a:srgbClr val="FFFFFF"/>
                </a:solidFill>
                <a:cs typeface="Cairo Bold"/>
              </a:rPr>
              <a:t> </a:t>
            </a:r>
            <a:r>
              <a:rPr lang="en-US" sz="3908" err="1">
                <a:solidFill>
                  <a:srgbClr val="FFFFFF"/>
                </a:solidFill>
                <a:cs typeface="Cairo Bold"/>
              </a:rPr>
              <a:t>نظم</a:t>
            </a:r>
            <a:r>
              <a:rPr lang="en-US" sz="3908">
                <a:solidFill>
                  <a:srgbClr val="FFFFFF"/>
                </a:solidFill>
                <a:cs typeface="Cairo Bold"/>
              </a:rPr>
              <a:t> </a:t>
            </a:r>
            <a:r>
              <a:rPr lang="en-US" sz="3908" err="1">
                <a:solidFill>
                  <a:srgbClr val="FFFFFF"/>
                </a:solidFill>
                <a:cs typeface="Cairo Bold"/>
              </a:rPr>
              <a:t>المعلومات</a:t>
            </a:r>
            <a:r>
              <a:rPr lang="en-US" sz="3908">
                <a:solidFill>
                  <a:srgbClr val="FFFFFF"/>
                </a:solidFill>
                <a:cs typeface="Cairo Bold"/>
              </a:rPr>
              <a:t> </a:t>
            </a:r>
            <a:r>
              <a:rPr lang="en-US" sz="3908" err="1">
                <a:solidFill>
                  <a:srgbClr val="FFFFFF"/>
                </a:solidFill>
                <a:cs typeface="Cairo Bold"/>
              </a:rPr>
              <a:t>الإدارية</a:t>
            </a:r>
            <a:endParaRPr lang="en-US" sz="3908">
              <a:solidFill>
                <a:srgbClr val="FFFFFF"/>
              </a:solidFill>
              <a:cs typeface="Cairo Bold"/>
            </a:endParaRPr>
          </a:p>
          <a:p>
            <a:pPr algn="ctr">
              <a:lnSpc>
                <a:spcPts val="5472"/>
              </a:lnSpc>
              <a:spcBef>
                <a:spcPct val="0"/>
              </a:spcBef>
            </a:pPr>
            <a:endParaRPr lang="en-US" sz="3908">
              <a:solidFill>
                <a:srgbClr val="FFFFFF"/>
              </a:solidFill>
              <a:cs typeface="Cair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43999" y="6666923"/>
            <a:ext cx="5677044" cy="3730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936"/>
              </a:lnSpc>
              <a:spcBef>
                <a:spcPct val="0"/>
              </a:spcBef>
            </a:pPr>
            <a:r>
              <a:rPr lang="en-US" sz="4240" err="1">
                <a:solidFill>
                  <a:srgbClr val="FFFFFF"/>
                </a:solidFill>
                <a:cs typeface="Cairo Bold"/>
              </a:rPr>
              <a:t>تحت</a:t>
            </a:r>
            <a:r>
              <a:rPr lang="en-US" sz="4240">
                <a:solidFill>
                  <a:srgbClr val="FFFFFF"/>
                </a:solidFill>
                <a:cs typeface="Cairo Bold"/>
              </a:rPr>
              <a:t> </a:t>
            </a:r>
            <a:r>
              <a:rPr lang="en-US" sz="4240" err="1">
                <a:solidFill>
                  <a:srgbClr val="FFFFFF"/>
                </a:solidFill>
                <a:cs typeface="Cairo Bold"/>
              </a:rPr>
              <a:t>اشراف</a:t>
            </a:r>
            <a:endParaRPr lang="en-US" sz="4240">
              <a:solidFill>
                <a:srgbClr val="FFFFFF"/>
              </a:solidFill>
              <a:cs typeface="Cairo Bold"/>
            </a:endParaRPr>
          </a:p>
          <a:p>
            <a:pPr algn="ctr" rtl="1">
              <a:lnSpc>
                <a:spcPts val="5936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cs typeface="Cairo Bold"/>
              </a:rPr>
              <a:t>د/</a:t>
            </a:r>
            <a:r>
              <a:rPr lang="en-US" sz="4240" err="1">
                <a:solidFill>
                  <a:srgbClr val="FFFFFF"/>
                </a:solidFill>
                <a:cs typeface="Cairo Bold"/>
              </a:rPr>
              <a:t>ياسر</a:t>
            </a:r>
            <a:r>
              <a:rPr lang="en-US" sz="4240">
                <a:solidFill>
                  <a:srgbClr val="FFFFFF"/>
                </a:solidFill>
                <a:cs typeface="Cairo Bold"/>
              </a:rPr>
              <a:t> العوضي  </a:t>
            </a:r>
          </a:p>
          <a:p>
            <a:pPr algn="ctr" rtl="1">
              <a:lnSpc>
                <a:spcPts val="5936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cs typeface="Cairo Bold"/>
              </a:rPr>
              <a:t>م/</a:t>
            </a:r>
            <a:r>
              <a:rPr lang="en-US" sz="4240" err="1">
                <a:solidFill>
                  <a:srgbClr val="FFFFFF"/>
                </a:solidFill>
                <a:cs typeface="Cairo Bold"/>
              </a:rPr>
              <a:t>محمد</a:t>
            </a:r>
            <a:r>
              <a:rPr lang="en-US" sz="4240">
                <a:solidFill>
                  <a:srgbClr val="FFFFFF"/>
                </a:solidFill>
                <a:cs typeface="Cairo Bold"/>
              </a:rPr>
              <a:t> </a:t>
            </a:r>
            <a:r>
              <a:rPr lang="en-US" sz="4240" err="1">
                <a:solidFill>
                  <a:srgbClr val="FFFFFF"/>
                </a:solidFill>
                <a:cs typeface="Cairo Bold"/>
              </a:rPr>
              <a:t>الامير</a:t>
            </a:r>
            <a:r>
              <a:rPr lang="en-US" sz="4240">
                <a:solidFill>
                  <a:srgbClr val="FFFFFF"/>
                </a:solidFill>
                <a:cs typeface="Cairo Bold"/>
              </a:rPr>
              <a:t>  </a:t>
            </a:r>
          </a:p>
          <a:p>
            <a:pPr algn="ctr" rtl="1">
              <a:lnSpc>
                <a:spcPts val="5936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cs typeface="Cairo Bold"/>
              </a:rPr>
              <a:t>م/</a:t>
            </a:r>
            <a:r>
              <a:rPr lang="en-US" sz="4240" err="1">
                <a:solidFill>
                  <a:srgbClr val="FFFFFF"/>
                </a:solidFill>
                <a:cs typeface="Cairo Bold"/>
              </a:rPr>
              <a:t>سحر</a:t>
            </a:r>
            <a:r>
              <a:rPr lang="en-US" sz="4240">
                <a:solidFill>
                  <a:srgbClr val="FFFFFF"/>
                </a:solidFill>
                <a:cs typeface="Cairo Bold"/>
              </a:rPr>
              <a:t> </a:t>
            </a:r>
            <a:r>
              <a:rPr lang="en-US" sz="4240" err="1">
                <a:solidFill>
                  <a:srgbClr val="FFFFFF"/>
                </a:solidFill>
                <a:cs typeface="Cairo Bold"/>
              </a:rPr>
              <a:t>فخري</a:t>
            </a:r>
            <a:endParaRPr lang="en-US" sz="4240">
              <a:solidFill>
                <a:srgbClr val="FFFFFF"/>
              </a:solidFill>
              <a:cs typeface="Cairo Bold"/>
            </a:endParaRPr>
          </a:p>
          <a:p>
            <a:pPr algn="ctr">
              <a:lnSpc>
                <a:spcPts val="5936"/>
              </a:lnSpc>
              <a:spcBef>
                <a:spcPct val="0"/>
              </a:spcBef>
            </a:pPr>
            <a:endParaRPr lang="en-US" sz="4240">
              <a:solidFill>
                <a:srgbClr val="FFFFFF"/>
              </a:solidFill>
              <a:cs typeface="Cairo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67600" y="1717218"/>
            <a:ext cx="10127291" cy="2436125"/>
            <a:chOff x="0" y="0"/>
            <a:chExt cx="2667270" cy="6416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7270" cy="641613"/>
            </a:xfrm>
            <a:custGeom>
              <a:avLst/>
              <a:gdLst/>
              <a:ahLst/>
              <a:cxnLst/>
              <a:rect l="l" t="t" r="r" b="b"/>
              <a:pathLst>
                <a:path w="2667270" h="641613">
                  <a:moveTo>
                    <a:pt x="0" y="0"/>
                  </a:moveTo>
                  <a:lnTo>
                    <a:pt x="2667270" y="0"/>
                  </a:lnTo>
                  <a:lnTo>
                    <a:pt x="2667270" y="641613"/>
                  </a:lnTo>
                  <a:lnTo>
                    <a:pt x="0" y="641613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57175"/>
              <a:ext cx="812800" cy="1069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3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5848873"/>
            <a:ext cx="6981091" cy="4438127"/>
          </a:xfrm>
          <a:custGeom>
            <a:avLst/>
            <a:gdLst/>
            <a:ahLst/>
            <a:cxnLst/>
            <a:rect l="l" t="t" r="r" b="b"/>
            <a:pathLst>
              <a:path w="6981091" h="4917302">
                <a:moveTo>
                  <a:pt x="0" y="0"/>
                </a:moveTo>
                <a:lnTo>
                  <a:pt x="6981091" y="0"/>
                </a:lnTo>
                <a:lnTo>
                  <a:pt x="6981091" y="4917302"/>
                </a:lnTo>
                <a:lnTo>
                  <a:pt x="0" y="4917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07" b="-1482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467600" y="2085433"/>
            <a:ext cx="10127291" cy="137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3"/>
              </a:lnSpc>
              <a:spcBef>
                <a:spcPct val="0"/>
              </a:spcBef>
            </a:pPr>
            <a:r>
              <a:rPr lang="en-US" sz="7202" err="1">
                <a:solidFill>
                  <a:srgbClr val="FFFFFF"/>
                </a:solidFill>
                <a:cs typeface="Tajawal Bold"/>
              </a:rPr>
              <a:t>اللغات</a:t>
            </a:r>
            <a:r>
              <a:rPr lang="en-US" sz="7202">
                <a:solidFill>
                  <a:srgbClr val="FFFFFF"/>
                </a:solidFill>
                <a:cs typeface="Tajawal Bold"/>
              </a:rPr>
              <a:t> المستخدمة</a:t>
            </a: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7908" y="8073590"/>
            <a:ext cx="2373217" cy="2369420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0" y="6339840"/>
                  </a:moveTo>
                  <a:lnTo>
                    <a:pt x="6350000" y="6339840"/>
                  </a:lnTo>
                  <a:lnTo>
                    <a:pt x="6350000" y="0"/>
                  </a:lnTo>
                  <a:lnTo>
                    <a:pt x="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929253" y="0"/>
            <a:ext cx="3358747" cy="2882629"/>
          </a:xfrm>
          <a:custGeom>
            <a:avLst/>
            <a:gdLst/>
            <a:ahLst/>
            <a:cxnLst/>
            <a:rect l="l" t="t" r="r" b="b"/>
            <a:pathLst>
              <a:path w="3851012" h="2882629">
                <a:moveTo>
                  <a:pt x="0" y="0"/>
                </a:moveTo>
                <a:lnTo>
                  <a:pt x="3851012" y="0"/>
                </a:lnTo>
                <a:lnTo>
                  <a:pt x="3851012" y="2882629"/>
                </a:lnTo>
                <a:lnTo>
                  <a:pt x="0" y="2882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69319" y="4079824"/>
            <a:ext cx="2918681" cy="2787124"/>
          </a:xfrm>
          <a:custGeom>
            <a:avLst/>
            <a:gdLst/>
            <a:ahLst/>
            <a:cxnLst/>
            <a:rect l="l" t="t" r="r" b="b"/>
            <a:pathLst>
              <a:path w="3172336" h="2787124">
                <a:moveTo>
                  <a:pt x="0" y="0"/>
                </a:moveTo>
                <a:lnTo>
                  <a:pt x="3172337" y="0"/>
                </a:lnTo>
                <a:lnTo>
                  <a:pt x="3172337" y="2787125"/>
                </a:lnTo>
                <a:lnTo>
                  <a:pt x="0" y="2787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84644" y="7895649"/>
            <a:ext cx="3003356" cy="2391351"/>
          </a:xfrm>
          <a:custGeom>
            <a:avLst/>
            <a:gdLst/>
            <a:ahLst/>
            <a:cxnLst/>
            <a:rect l="l" t="t" r="r" b="b"/>
            <a:pathLst>
              <a:path w="3003356" h="2391351">
                <a:moveTo>
                  <a:pt x="0" y="0"/>
                </a:moveTo>
                <a:lnTo>
                  <a:pt x="3003356" y="0"/>
                </a:lnTo>
                <a:lnTo>
                  <a:pt x="3003356" y="2391351"/>
                </a:lnTo>
                <a:lnTo>
                  <a:pt x="0" y="2391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89535"/>
            <a:ext cx="13542755" cy="148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879"/>
              </a:lnSpc>
              <a:spcBef>
                <a:spcPct val="0"/>
              </a:spcBef>
            </a:pPr>
            <a:r>
              <a:rPr lang="en-US" sz="4199" err="1">
                <a:solidFill>
                  <a:srgbClr val="000000"/>
                </a:solidFill>
                <a:cs typeface="Tajawal Bold"/>
              </a:rPr>
              <a:t>هي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لغات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ترميز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النصوص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أو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كما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يعرف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بلغة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توصيف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النص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.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هي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لغة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بناء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هيكل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الموقع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الذي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سيتم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عرضه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في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المتصفح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4487218"/>
            <a:ext cx="14571455" cy="2293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879"/>
              </a:lnSpc>
              <a:spcBef>
                <a:spcPct val="0"/>
              </a:spcBef>
            </a:pPr>
            <a:r>
              <a:rPr lang="en-US" sz="4199" err="1">
                <a:solidFill>
                  <a:srgbClr val="000000"/>
                </a:solidFill>
                <a:cs typeface="Tajawal Bold"/>
              </a:rPr>
              <a:t>تأتي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مع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لغة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HTML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ومنها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تقوم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بتحديد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تنسيق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الموقع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من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ألوان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وتصميم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وخطوط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.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هي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لغة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تنسيق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لصفحات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الويب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تهتم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بشكل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تصميم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97914" y="3196180"/>
            <a:ext cx="1313688" cy="146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61"/>
              </a:lnSpc>
              <a:spcBef>
                <a:spcPct val="0"/>
              </a:spcBef>
            </a:pPr>
            <a:r>
              <a:rPr lang="en-US" sz="7758">
                <a:solidFill>
                  <a:srgbClr val="000000"/>
                </a:solidFill>
                <a:latin typeface="Tajawal Bold"/>
              </a:rPr>
              <a:t>css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22363" y="7045921"/>
            <a:ext cx="3064790" cy="84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89"/>
              </a:lnSpc>
              <a:spcBef>
                <a:spcPct val="0"/>
              </a:spcBef>
            </a:pPr>
            <a:r>
              <a:rPr lang="en-US" sz="4492">
                <a:solidFill>
                  <a:srgbClr val="000000"/>
                </a:solidFill>
                <a:latin typeface="Tajawal Bold"/>
              </a:rPr>
              <a:t>Bootstrap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3309" y="7902140"/>
            <a:ext cx="13318146" cy="148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879"/>
              </a:lnSpc>
              <a:spcBef>
                <a:spcPct val="0"/>
              </a:spcBef>
            </a:pPr>
            <a:r>
              <a:rPr lang="en-US" sz="4199" err="1">
                <a:solidFill>
                  <a:srgbClr val="000000"/>
                </a:solidFill>
                <a:cs typeface="Tajawal Bold"/>
              </a:rPr>
              <a:t>عبارة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عن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إطار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عمل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مفتوح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المصدر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يساعد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على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تصميم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مواقع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الويب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199" err="1">
                <a:solidFill>
                  <a:srgbClr val="000000"/>
                </a:solidFill>
                <a:cs typeface="Tajawal Bold"/>
              </a:rPr>
              <a:t>وتطبيقاته</a:t>
            </a:r>
            <a:r>
              <a:rPr lang="en-US" sz="4199">
                <a:solidFill>
                  <a:srgbClr val="000000"/>
                </a:solidFill>
                <a:cs typeface="Tajawal Bold"/>
              </a:rPr>
              <a:t>.</a:t>
            </a: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11903" y="676276"/>
            <a:ext cx="3076097" cy="2191886"/>
          </a:xfrm>
          <a:custGeom>
            <a:avLst/>
            <a:gdLst/>
            <a:ahLst/>
            <a:cxnLst/>
            <a:rect l="l" t="t" r="r" b="b"/>
            <a:pathLst>
              <a:path w="3076097" h="2191886">
                <a:moveTo>
                  <a:pt x="0" y="0"/>
                </a:moveTo>
                <a:lnTo>
                  <a:pt x="3076097" y="0"/>
                </a:lnTo>
                <a:lnTo>
                  <a:pt x="3076097" y="2191886"/>
                </a:lnTo>
                <a:lnTo>
                  <a:pt x="0" y="219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32558" y="6598019"/>
            <a:ext cx="2685513" cy="3688981"/>
          </a:xfrm>
          <a:custGeom>
            <a:avLst/>
            <a:gdLst/>
            <a:ahLst/>
            <a:cxnLst/>
            <a:rect l="l" t="t" r="r" b="b"/>
            <a:pathLst>
              <a:path w="2685513" h="3762934">
                <a:moveTo>
                  <a:pt x="0" y="0"/>
                </a:moveTo>
                <a:lnTo>
                  <a:pt x="2685513" y="0"/>
                </a:lnTo>
                <a:lnTo>
                  <a:pt x="2685513" y="3762934"/>
                </a:lnTo>
                <a:lnTo>
                  <a:pt x="0" y="3762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072007"/>
            <a:ext cx="5928205" cy="5928205"/>
          </a:xfrm>
          <a:custGeom>
            <a:avLst/>
            <a:gdLst/>
            <a:ahLst/>
            <a:cxnLst/>
            <a:rect l="l" t="t" r="r" b="b"/>
            <a:pathLst>
              <a:path w="5928205" h="5928205">
                <a:moveTo>
                  <a:pt x="0" y="0"/>
                </a:moveTo>
                <a:lnTo>
                  <a:pt x="5928205" y="0"/>
                </a:lnTo>
                <a:lnTo>
                  <a:pt x="5928205" y="5928204"/>
                </a:lnTo>
                <a:lnTo>
                  <a:pt x="0" y="592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373366" y="-171450"/>
            <a:ext cx="1203897" cy="84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Tajawal Bold Bold"/>
              </a:rPr>
              <a:t>PHP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514351"/>
            <a:ext cx="14704178" cy="2953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739"/>
              </a:lnSpc>
              <a:spcBef>
                <a:spcPct val="0"/>
              </a:spcBef>
            </a:pPr>
            <a:r>
              <a:rPr lang="en-US" sz="4099" err="1">
                <a:solidFill>
                  <a:srgbClr val="000000"/>
                </a:solidFill>
                <a:cs typeface="Tajawal Bold"/>
              </a:rPr>
              <a:t>باستخدام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PHP،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يمكنك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العمل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على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“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تطبيقات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الويب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”؛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مثل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إنشاء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صفحات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تسجيل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الدّخول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إلى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اسم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المستخدم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وكلمة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المرور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،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والتّحقّق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من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التّفاصيل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من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نموذج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،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وإنشاء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المنتديات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،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ومعارض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الصور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،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والاستطلاعات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،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والكثير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غيرها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11903" y="5988543"/>
            <a:ext cx="3282864" cy="100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3"/>
              </a:lnSpc>
              <a:spcBef>
                <a:spcPct val="0"/>
              </a:spcBef>
            </a:pPr>
            <a:r>
              <a:rPr lang="en-US" sz="5259">
                <a:solidFill>
                  <a:srgbClr val="000000"/>
                </a:solidFill>
                <a:latin typeface="Tajawal Bold"/>
              </a:rPr>
              <a:t>My sql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3009" y="7309332"/>
            <a:ext cx="15211903" cy="2229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5739"/>
              </a:lnSpc>
              <a:spcBef>
                <a:spcPct val="0"/>
              </a:spcBef>
            </a:pPr>
            <a:r>
              <a:rPr lang="en-US" sz="4099" err="1">
                <a:solidFill>
                  <a:srgbClr val="000000"/>
                </a:solidFill>
                <a:cs typeface="Tajawal Bold"/>
              </a:rPr>
              <a:t>نظام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إدارة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قواعد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البيانات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الارتباطية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مفتوح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المصدر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(RDBMS)،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هو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نظام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RDBMS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شائع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لتطبيقات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الويب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لأنه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سهل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الاستخدام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وسريع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99" err="1">
                <a:solidFill>
                  <a:srgbClr val="000000"/>
                </a:solidFill>
                <a:cs typeface="Tajawal Bold"/>
              </a:rPr>
              <a:t>وموثوق</a:t>
            </a:r>
            <a:r>
              <a:rPr lang="en-US" sz="4099">
                <a:solidFill>
                  <a:srgbClr val="000000"/>
                </a:solidFill>
                <a:cs typeface="Tajawal Bold"/>
              </a:rPr>
              <a:t>.</a:t>
            </a: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50007" y="1777994"/>
            <a:ext cx="13874401" cy="6621060"/>
            <a:chOff x="0" y="0"/>
            <a:chExt cx="3654163" cy="1743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54163" cy="1743818"/>
            </a:xfrm>
            <a:custGeom>
              <a:avLst/>
              <a:gdLst/>
              <a:ahLst/>
              <a:cxnLst/>
              <a:rect l="l" t="t" r="r" b="b"/>
              <a:pathLst>
                <a:path w="3654163" h="1743818">
                  <a:moveTo>
                    <a:pt x="0" y="0"/>
                  </a:moveTo>
                  <a:lnTo>
                    <a:pt x="3654163" y="0"/>
                  </a:lnTo>
                  <a:lnTo>
                    <a:pt x="3654163" y="1743818"/>
                  </a:lnTo>
                  <a:lnTo>
                    <a:pt x="0" y="1743818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57175"/>
              <a:ext cx="812800" cy="1069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3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86611" y="4337050"/>
            <a:ext cx="11201194" cy="133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cs typeface="Tajawal Bold"/>
              </a:rPr>
              <a:t>التحليل والتصميم</a:t>
            </a:r>
          </a:p>
        </p:txBody>
      </p:sp>
      <p:grpSp>
        <p:nvGrpSpPr>
          <p:cNvPr id="6" name="Group 6"/>
          <p:cNvGrpSpPr/>
          <p:nvPr/>
        </p:nvGrpSpPr>
        <p:grpSpPr>
          <a:xfrm rot="-5400000">
            <a:off x="16089938" y="8131459"/>
            <a:ext cx="2199822" cy="2196302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 flipH="1"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0" y="6339840"/>
                  </a:moveTo>
                  <a:lnTo>
                    <a:pt x="6350000" y="6339840"/>
                  </a:lnTo>
                  <a:lnTo>
                    <a:pt x="6350000" y="0"/>
                  </a:lnTo>
                  <a:lnTo>
                    <a:pt x="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2A053126-2471-2E2C-4FD6-3F4F345F34A7}"/>
              </a:ext>
            </a:extLst>
          </p:cNvPr>
          <p:cNvGrpSpPr/>
          <p:nvPr/>
        </p:nvGrpSpPr>
        <p:grpSpPr>
          <a:xfrm rot="5400000">
            <a:off x="-20810" y="1760"/>
            <a:ext cx="2199822" cy="2196302"/>
            <a:chOff x="0" y="0"/>
            <a:chExt cx="6350000" cy="6339840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A501B71C-31C7-0E3A-A71A-22073C03F88B}"/>
                </a:ext>
              </a:extLst>
            </p:cNvPr>
            <p:cNvSpPr/>
            <p:nvPr/>
          </p:nvSpPr>
          <p:spPr>
            <a:xfrm flipH="1"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0" y="6339840"/>
                  </a:moveTo>
                  <a:lnTo>
                    <a:pt x="6350000" y="6339840"/>
                  </a:lnTo>
                  <a:lnTo>
                    <a:pt x="6350000" y="0"/>
                  </a:lnTo>
                  <a:lnTo>
                    <a:pt x="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548" y="1561050"/>
            <a:ext cx="14161008" cy="8687849"/>
          </a:xfrm>
          <a:custGeom>
            <a:avLst/>
            <a:gdLst/>
            <a:ahLst/>
            <a:cxnLst/>
            <a:rect l="l" t="t" r="r" b="b"/>
            <a:pathLst>
              <a:path w="14161008" h="8687849">
                <a:moveTo>
                  <a:pt x="0" y="0"/>
                </a:moveTo>
                <a:lnTo>
                  <a:pt x="14161008" y="0"/>
                </a:lnTo>
                <a:lnTo>
                  <a:pt x="14161008" y="8687849"/>
                </a:lnTo>
                <a:lnTo>
                  <a:pt x="0" y="8687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90" b="-6915"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16203006" y="8202005"/>
            <a:ext cx="2086664" cy="2083326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0" y="6339840"/>
                  </a:moveTo>
                  <a:lnTo>
                    <a:pt x="6350000" y="6339840"/>
                  </a:lnTo>
                  <a:lnTo>
                    <a:pt x="6350000" y="0"/>
                  </a:lnTo>
                  <a:lnTo>
                    <a:pt x="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5" name="Group 5"/>
          <p:cNvGrpSpPr/>
          <p:nvPr/>
        </p:nvGrpSpPr>
        <p:grpSpPr>
          <a:xfrm rot="5400000">
            <a:off x="7669" y="1478"/>
            <a:ext cx="1847813" cy="1844857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0" y="6339840"/>
                  </a:moveTo>
                  <a:lnTo>
                    <a:pt x="6350000" y="6339840"/>
                  </a:lnTo>
                  <a:lnTo>
                    <a:pt x="6350000" y="0"/>
                  </a:lnTo>
                  <a:lnTo>
                    <a:pt x="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11943739" y="545994"/>
            <a:ext cx="6087769" cy="1543050"/>
            <a:chOff x="0" y="0"/>
            <a:chExt cx="1603363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03363" cy="406400"/>
            </a:xfrm>
            <a:custGeom>
              <a:avLst/>
              <a:gdLst/>
              <a:ahLst/>
              <a:cxnLst/>
              <a:rect l="l" t="t" r="r" b="b"/>
              <a:pathLst>
                <a:path w="1603363" h="406400">
                  <a:moveTo>
                    <a:pt x="0" y="0"/>
                  </a:moveTo>
                  <a:lnTo>
                    <a:pt x="1400163" y="0"/>
                  </a:lnTo>
                  <a:lnTo>
                    <a:pt x="1603363" y="203200"/>
                  </a:lnTo>
                  <a:lnTo>
                    <a:pt x="140016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77800" y="-95250"/>
              <a:ext cx="558800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702984" y="715709"/>
            <a:ext cx="4543354" cy="845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6"/>
              </a:lnSpc>
              <a:spcBef>
                <a:spcPct val="0"/>
              </a:spcBef>
            </a:pPr>
            <a:r>
              <a:rPr lang="en-US" sz="4968">
                <a:solidFill>
                  <a:srgbClr val="FFFFFF"/>
                </a:solidFill>
                <a:cs typeface="Cairo Bold"/>
              </a:rPr>
              <a:t>مخطط السياق</a:t>
            </a: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3815"/>
            <a:ext cx="10130529" cy="10210800"/>
          </a:xfrm>
          <a:custGeom>
            <a:avLst/>
            <a:gdLst/>
            <a:ahLst/>
            <a:cxnLst/>
            <a:rect l="l" t="t" r="r" b="b"/>
            <a:pathLst>
              <a:path w="9643265" h="11083427">
                <a:moveTo>
                  <a:pt x="0" y="0"/>
                </a:moveTo>
                <a:lnTo>
                  <a:pt x="9643265" y="0"/>
                </a:lnTo>
                <a:lnTo>
                  <a:pt x="9643265" y="11083427"/>
                </a:lnTo>
                <a:lnTo>
                  <a:pt x="0" y="11083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574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6131401" y="8130401"/>
            <a:ext cx="2158325" cy="2154872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0" y="6339840"/>
                  </a:moveTo>
                  <a:lnTo>
                    <a:pt x="6350000" y="6339840"/>
                  </a:lnTo>
                  <a:lnTo>
                    <a:pt x="6350000" y="0"/>
                  </a:lnTo>
                  <a:lnTo>
                    <a:pt x="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9809726" y="1028700"/>
            <a:ext cx="8239910" cy="1797909"/>
            <a:chOff x="0" y="0"/>
            <a:chExt cx="2170182" cy="4735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0182" cy="473523"/>
            </a:xfrm>
            <a:custGeom>
              <a:avLst/>
              <a:gdLst/>
              <a:ahLst/>
              <a:cxnLst/>
              <a:rect l="l" t="t" r="r" b="b"/>
              <a:pathLst>
                <a:path w="2170182" h="473523">
                  <a:moveTo>
                    <a:pt x="0" y="0"/>
                  </a:moveTo>
                  <a:lnTo>
                    <a:pt x="1966982" y="0"/>
                  </a:lnTo>
                  <a:lnTo>
                    <a:pt x="2170182" y="236762"/>
                  </a:lnTo>
                  <a:lnTo>
                    <a:pt x="1966982" y="473523"/>
                  </a:lnTo>
                  <a:lnTo>
                    <a:pt x="0" y="473523"/>
                  </a:lnTo>
                  <a:lnTo>
                    <a:pt x="203200" y="236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95250"/>
              <a:ext cx="558800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63692" y="1377230"/>
            <a:ext cx="7316691" cy="1050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90"/>
              </a:lnSpc>
              <a:spcBef>
                <a:spcPct val="0"/>
              </a:spcBef>
            </a:pPr>
            <a:r>
              <a:rPr lang="en-US" sz="5635">
                <a:solidFill>
                  <a:srgbClr val="FFFFFF"/>
                </a:solidFill>
                <a:cs typeface="Tajawal Bold"/>
              </a:rPr>
              <a:t>المستوى الأول Level1</a:t>
            </a: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1972685" cy="10287000"/>
          </a:xfrm>
          <a:custGeom>
            <a:avLst/>
            <a:gdLst/>
            <a:ahLst/>
            <a:cxnLst/>
            <a:rect l="l" t="t" r="r" b="b"/>
            <a:pathLst>
              <a:path w="11972685" h="10287000">
                <a:moveTo>
                  <a:pt x="0" y="0"/>
                </a:moveTo>
                <a:lnTo>
                  <a:pt x="11972685" y="0"/>
                </a:lnTo>
                <a:lnTo>
                  <a:pt x="119726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6131401" y="8130401"/>
            <a:ext cx="2158325" cy="2154872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0" y="6339840"/>
                  </a:moveTo>
                  <a:lnTo>
                    <a:pt x="6350000" y="6339840"/>
                  </a:lnTo>
                  <a:lnTo>
                    <a:pt x="6350000" y="0"/>
                  </a:lnTo>
                  <a:lnTo>
                    <a:pt x="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1847465" y="1805018"/>
            <a:ext cx="6284421" cy="2443094"/>
            <a:chOff x="0" y="0"/>
            <a:chExt cx="1655156" cy="6434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55156" cy="643449"/>
            </a:xfrm>
            <a:custGeom>
              <a:avLst/>
              <a:gdLst/>
              <a:ahLst/>
              <a:cxnLst/>
              <a:rect l="l" t="t" r="r" b="b"/>
              <a:pathLst>
                <a:path w="1655156" h="643449">
                  <a:moveTo>
                    <a:pt x="0" y="0"/>
                  </a:moveTo>
                  <a:lnTo>
                    <a:pt x="1451956" y="0"/>
                  </a:lnTo>
                  <a:lnTo>
                    <a:pt x="1655156" y="321724"/>
                  </a:lnTo>
                  <a:lnTo>
                    <a:pt x="1451956" y="643449"/>
                  </a:lnTo>
                  <a:lnTo>
                    <a:pt x="0" y="643449"/>
                  </a:lnTo>
                  <a:lnTo>
                    <a:pt x="203200" y="321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56E"/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77800" y="-95250"/>
              <a:ext cx="558800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686023" y="1895246"/>
            <a:ext cx="6607306" cy="324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87"/>
              </a:lnSpc>
            </a:pPr>
            <a:r>
              <a:rPr lang="en-US" sz="5990">
                <a:solidFill>
                  <a:srgbClr val="FFFFFF"/>
                </a:solidFill>
                <a:cs typeface="Tajawal Bold"/>
              </a:rPr>
              <a:t>المستوى الثاني Level 2  </a:t>
            </a:r>
          </a:p>
          <a:p>
            <a:pPr algn="ctr">
              <a:lnSpc>
                <a:spcPts val="8387"/>
              </a:lnSpc>
              <a:spcBef>
                <a:spcPct val="0"/>
              </a:spcBef>
            </a:pPr>
            <a:endParaRPr lang="en-US" sz="5990">
              <a:solidFill>
                <a:srgbClr val="FFFFFF"/>
              </a:solidFill>
              <a:cs typeface="Tajawal Bold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3448"/>
            <a:ext cx="11104622" cy="9980104"/>
          </a:xfrm>
          <a:custGeom>
            <a:avLst/>
            <a:gdLst/>
            <a:ahLst/>
            <a:cxnLst/>
            <a:rect l="l" t="t" r="r" b="b"/>
            <a:pathLst>
              <a:path w="11104622" h="9980104">
                <a:moveTo>
                  <a:pt x="0" y="0"/>
                </a:moveTo>
                <a:lnTo>
                  <a:pt x="11104622" y="0"/>
                </a:lnTo>
                <a:lnTo>
                  <a:pt x="11104622" y="9980104"/>
                </a:lnTo>
                <a:lnTo>
                  <a:pt x="0" y="9980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6131401" y="8130401"/>
            <a:ext cx="2158325" cy="2154872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0" y="6339840"/>
                  </a:moveTo>
                  <a:lnTo>
                    <a:pt x="6350000" y="6339840"/>
                  </a:lnTo>
                  <a:lnTo>
                    <a:pt x="6350000" y="0"/>
                  </a:lnTo>
                  <a:lnTo>
                    <a:pt x="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0376078" y="2049929"/>
            <a:ext cx="7911922" cy="2279309"/>
            <a:chOff x="0" y="0"/>
            <a:chExt cx="2083798" cy="6003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3798" cy="600312"/>
            </a:xfrm>
            <a:custGeom>
              <a:avLst/>
              <a:gdLst/>
              <a:ahLst/>
              <a:cxnLst/>
              <a:rect l="l" t="t" r="r" b="b"/>
              <a:pathLst>
                <a:path w="2083798" h="600312">
                  <a:moveTo>
                    <a:pt x="0" y="0"/>
                  </a:moveTo>
                  <a:lnTo>
                    <a:pt x="1880598" y="0"/>
                  </a:lnTo>
                  <a:lnTo>
                    <a:pt x="2083798" y="300156"/>
                  </a:lnTo>
                  <a:lnTo>
                    <a:pt x="1880598" y="600312"/>
                  </a:lnTo>
                  <a:lnTo>
                    <a:pt x="0" y="600312"/>
                  </a:lnTo>
                  <a:lnTo>
                    <a:pt x="203200" y="300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95250"/>
              <a:ext cx="558800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898548" y="2041984"/>
            <a:ext cx="8866981" cy="346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5"/>
              </a:lnSpc>
            </a:pPr>
            <a:r>
              <a:rPr lang="en-US" sz="6461">
                <a:solidFill>
                  <a:srgbClr val="FFFFFF"/>
                </a:solidFill>
                <a:cs typeface="Tajawal Bold"/>
              </a:rPr>
              <a:t>مخططات التتابع Sequence diagram</a:t>
            </a:r>
          </a:p>
          <a:p>
            <a:pPr algn="ctr">
              <a:lnSpc>
                <a:spcPts val="9045"/>
              </a:lnSpc>
              <a:spcBef>
                <a:spcPct val="0"/>
              </a:spcBef>
            </a:pPr>
            <a:endParaRPr lang="en-US" sz="6461">
              <a:solidFill>
                <a:srgbClr val="FFFFFF"/>
              </a:solidFill>
              <a:cs typeface="Tajawal Bold"/>
            </a:endParaRPr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6131401" y="8130401"/>
            <a:ext cx="2158325" cy="2154872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0" y="6339840"/>
                  </a:moveTo>
                  <a:lnTo>
                    <a:pt x="6350000" y="6339840"/>
                  </a:lnTo>
                  <a:lnTo>
                    <a:pt x="6350000" y="0"/>
                  </a:lnTo>
                  <a:lnTo>
                    <a:pt x="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02414" y="372854"/>
            <a:ext cx="12834546" cy="9895096"/>
          </a:xfrm>
          <a:custGeom>
            <a:avLst/>
            <a:gdLst/>
            <a:ahLst/>
            <a:cxnLst/>
            <a:rect l="l" t="t" r="r" b="b"/>
            <a:pathLst>
              <a:path w="12834546" h="9895096">
                <a:moveTo>
                  <a:pt x="0" y="0"/>
                </a:moveTo>
                <a:lnTo>
                  <a:pt x="12834546" y="0"/>
                </a:lnTo>
                <a:lnTo>
                  <a:pt x="12834546" y="9895096"/>
                </a:lnTo>
                <a:lnTo>
                  <a:pt x="0" y="9895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99" r="-4899"/>
            </a:stretch>
          </a:blipFill>
        </p:spPr>
      </p:sp>
      <p:grpSp>
        <p:nvGrpSpPr>
          <p:cNvPr id="5" name="Group 5"/>
          <p:cNvGrpSpPr/>
          <p:nvPr/>
        </p:nvGrpSpPr>
        <p:grpSpPr>
          <a:xfrm rot="-10800000">
            <a:off x="10739041" y="688888"/>
            <a:ext cx="7548959" cy="3952209"/>
            <a:chOff x="0" y="0"/>
            <a:chExt cx="1988203" cy="10409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8203" cy="1040911"/>
            </a:xfrm>
            <a:custGeom>
              <a:avLst/>
              <a:gdLst/>
              <a:ahLst/>
              <a:cxnLst/>
              <a:rect l="l" t="t" r="r" b="b"/>
              <a:pathLst>
                <a:path w="1988203" h="1040911">
                  <a:moveTo>
                    <a:pt x="0" y="0"/>
                  </a:moveTo>
                  <a:lnTo>
                    <a:pt x="1785003" y="0"/>
                  </a:lnTo>
                  <a:lnTo>
                    <a:pt x="1988203" y="520456"/>
                  </a:lnTo>
                  <a:lnTo>
                    <a:pt x="1785003" y="1040911"/>
                  </a:lnTo>
                  <a:lnTo>
                    <a:pt x="0" y="1040911"/>
                  </a:lnTo>
                  <a:lnTo>
                    <a:pt x="203200" y="5204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95250"/>
              <a:ext cx="558800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041454" y="1030183"/>
            <a:ext cx="6944132" cy="365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9"/>
              </a:lnSpc>
              <a:spcBef>
                <a:spcPct val="0"/>
              </a:spcBef>
            </a:pPr>
            <a:r>
              <a:rPr lang="en-US" sz="6728">
                <a:solidFill>
                  <a:srgbClr val="FFFFFF"/>
                </a:solidFill>
                <a:cs typeface="Tajawal Bold"/>
              </a:rPr>
              <a:t>مخطط حالة الاستخدام Use Case diagram</a:t>
            </a: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6" y="0"/>
            <a:ext cx="10966579" cy="10294752"/>
          </a:xfrm>
          <a:custGeom>
            <a:avLst/>
            <a:gdLst/>
            <a:ahLst/>
            <a:cxnLst/>
            <a:rect l="l" t="t" r="r" b="b"/>
            <a:pathLst>
              <a:path w="10966579" h="10294752">
                <a:moveTo>
                  <a:pt x="0" y="0"/>
                </a:moveTo>
                <a:lnTo>
                  <a:pt x="10966579" y="0"/>
                </a:lnTo>
                <a:lnTo>
                  <a:pt x="10966579" y="10294753"/>
                </a:lnTo>
                <a:lnTo>
                  <a:pt x="0" y="10294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6131401" y="8130401"/>
            <a:ext cx="2158325" cy="2154872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0" y="6339840"/>
                  </a:moveTo>
                  <a:lnTo>
                    <a:pt x="6350000" y="6339840"/>
                  </a:lnTo>
                  <a:lnTo>
                    <a:pt x="6350000" y="0"/>
                  </a:lnTo>
                  <a:lnTo>
                    <a:pt x="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1285651" y="854814"/>
            <a:ext cx="6509126" cy="1543050"/>
            <a:chOff x="0" y="0"/>
            <a:chExt cx="171433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4338" cy="406400"/>
            </a:xfrm>
            <a:custGeom>
              <a:avLst/>
              <a:gdLst/>
              <a:ahLst/>
              <a:cxnLst/>
              <a:rect l="l" t="t" r="r" b="b"/>
              <a:pathLst>
                <a:path w="1714338" h="406400">
                  <a:moveTo>
                    <a:pt x="0" y="0"/>
                  </a:moveTo>
                  <a:lnTo>
                    <a:pt x="1511138" y="0"/>
                  </a:lnTo>
                  <a:lnTo>
                    <a:pt x="1714338" y="203200"/>
                  </a:lnTo>
                  <a:lnTo>
                    <a:pt x="1511138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95250"/>
              <a:ext cx="558800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653780" y="1131673"/>
            <a:ext cx="5605520" cy="89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FFFFFF"/>
                </a:solidFill>
                <a:cs typeface="Cairo Bold"/>
              </a:rPr>
              <a:t>مخطط النشاط.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 rot="19809801">
            <a:off x="-743962" y="7515488"/>
            <a:ext cx="2627128" cy="2275093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6350000" y="5499100"/>
                  </a:moveTo>
                  <a:lnTo>
                    <a:pt x="3175000" y="0"/>
                  </a:lnTo>
                  <a:lnTo>
                    <a:pt x="0" y="549910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76957" y="1293241"/>
            <a:ext cx="16934085" cy="7734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536"/>
              </a:lnSpc>
              <a:spcBef>
                <a:spcPct val="0"/>
              </a:spcBef>
            </a:pPr>
            <a:endParaRPr/>
          </a:p>
          <a:p>
            <a:pPr algn="r" rtl="1">
              <a:lnSpc>
                <a:spcPts val="5536"/>
              </a:lnSpc>
              <a:spcBef>
                <a:spcPct val="0"/>
              </a:spcBef>
            </a:pPr>
            <a:r>
              <a:rPr lang="en-US" sz="3954">
                <a:solidFill>
                  <a:srgbClr val="000000"/>
                </a:solidFill>
                <a:cs typeface="Cairo Bold"/>
              </a:rPr>
              <a:t>عن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ابن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عمر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رضي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الله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عنهما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قال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: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قال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رسول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الله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ﷺ: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ومن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صنع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إليكم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معروفا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فكافئوه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،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فإن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لم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تجدوا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ما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تكافئونه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فادعوا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له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حتى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تروا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أنكم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قد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كافأتموه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</a:p>
          <a:p>
            <a:pPr algn="r" rtl="1">
              <a:lnSpc>
                <a:spcPts val="5536"/>
              </a:lnSpc>
              <a:spcBef>
                <a:spcPct val="0"/>
              </a:spcBef>
            </a:pPr>
            <a:r>
              <a:rPr lang="en-US" sz="3954" err="1">
                <a:solidFill>
                  <a:srgbClr val="000000"/>
                </a:solidFill>
                <a:cs typeface="Cairo Bold"/>
              </a:rPr>
              <a:t>نتقدم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بخاص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الشكر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و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التقدير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للاباء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و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الاخوة</a:t>
            </a:r>
            <a:endParaRPr lang="en-US" sz="3954">
              <a:solidFill>
                <a:srgbClr val="000000"/>
              </a:solidFill>
              <a:cs typeface="Cairo Bold"/>
            </a:endParaRPr>
          </a:p>
          <a:p>
            <a:pPr algn="r" rtl="1">
              <a:lnSpc>
                <a:spcPts val="5536"/>
              </a:lnSpc>
              <a:spcBef>
                <a:spcPct val="0"/>
              </a:spcBef>
            </a:pPr>
            <a:r>
              <a:rPr lang="en-US" sz="3954">
                <a:solidFill>
                  <a:srgbClr val="000000"/>
                </a:solidFill>
                <a:cs typeface="Cairo Bold"/>
              </a:rPr>
              <a:t>)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أ.د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/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حامد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محمد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نور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(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عميد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معهد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مصر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العالي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للتجارة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و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الحاسبات</a:t>
            </a:r>
            <a:endParaRPr lang="en-US" sz="3954">
              <a:solidFill>
                <a:srgbClr val="000000"/>
              </a:solidFill>
              <a:cs typeface="Cairo Bold"/>
            </a:endParaRPr>
          </a:p>
          <a:p>
            <a:pPr marL="571500" indent="-571500" algn="r" rtl="1">
              <a:lnSpc>
                <a:spcPts val="553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954">
                <a:solidFill>
                  <a:srgbClr val="000000"/>
                </a:solidFill>
                <a:cs typeface="Cairo Bold"/>
              </a:rPr>
              <a:t>د/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ياسر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العوضي</a:t>
            </a:r>
          </a:p>
          <a:p>
            <a:pPr algn="r" rtl="1">
              <a:lnSpc>
                <a:spcPts val="5536"/>
              </a:lnSpc>
              <a:spcBef>
                <a:spcPct val="0"/>
              </a:spcBef>
            </a:pPr>
            <a:r>
              <a:rPr lang="en-US" sz="3954">
                <a:solidFill>
                  <a:srgbClr val="000000"/>
                </a:solidFill>
                <a:cs typeface="Cairo Bold"/>
              </a:rPr>
              <a:t>والمعيدين</a:t>
            </a:r>
          </a:p>
          <a:p>
            <a:pPr marL="571500" indent="-571500" algn="r" rtl="1">
              <a:lnSpc>
                <a:spcPts val="553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954">
                <a:solidFill>
                  <a:srgbClr val="000000"/>
                </a:solidFill>
                <a:cs typeface="Cairo Bold"/>
              </a:rPr>
              <a:t>م/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محمد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الامير</a:t>
            </a:r>
            <a:endParaRPr lang="en-US" sz="3954">
              <a:solidFill>
                <a:srgbClr val="000000"/>
              </a:solidFill>
              <a:cs typeface="Cairo Bold"/>
            </a:endParaRPr>
          </a:p>
          <a:p>
            <a:pPr marL="571500" indent="-571500" algn="r" rtl="1">
              <a:lnSpc>
                <a:spcPts val="553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954">
                <a:solidFill>
                  <a:srgbClr val="000000"/>
                </a:solidFill>
                <a:cs typeface="Cairo Bold"/>
              </a:rPr>
              <a:t>م/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سحر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فخري</a:t>
            </a:r>
            <a:endParaRPr lang="en-US" sz="3954">
              <a:solidFill>
                <a:srgbClr val="000000"/>
              </a:solidFill>
              <a:cs typeface="Cairo Bold"/>
            </a:endParaRPr>
          </a:p>
          <a:p>
            <a:pPr algn="r" rtl="1">
              <a:lnSpc>
                <a:spcPts val="5536"/>
              </a:lnSpc>
              <a:spcBef>
                <a:spcPct val="0"/>
              </a:spcBef>
            </a:pPr>
            <a:r>
              <a:rPr lang="en-US" sz="3954">
                <a:solidFill>
                  <a:srgbClr val="000000"/>
                </a:solidFill>
                <a:cs typeface="Cairo Bold"/>
              </a:rPr>
              <a:t>علي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ما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قدموه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لنا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دعم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و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توجيه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لنا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طيله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المرحله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السابقه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وعلي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مابذلوه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من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جهد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و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وقت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للمساعده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لما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و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خاصه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في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مشروع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التخرج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</a:t>
            </a:r>
            <a:r>
              <a:rPr lang="en-US" sz="3954" err="1">
                <a:solidFill>
                  <a:srgbClr val="000000"/>
                </a:solidFill>
                <a:cs typeface="Cairo Bold"/>
              </a:rPr>
              <a:t>لسنه</a:t>
            </a:r>
            <a:r>
              <a:rPr lang="en-US" sz="3954">
                <a:solidFill>
                  <a:srgbClr val="000000"/>
                </a:solidFill>
                <a:cs typeface="Cairo Bold"/>
              </a:rPr>
              <a:t>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16749" y="516254"/>
            <a:ext cx="3409156" cy="920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000000"/>
                </a:solidFill>
                <a:cs typeface="Cairo Bold"/>
              </a:rPr>
              <a:t>شكروتقدير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16137645" y="8136645"/>
            <a:ext cx="2221683" cy="2079027"/>
            <a:chOff x="0" y="0"/>
            <a:chExt cx="6774861" cy="633984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6774862" cy="6339840"/>
            </a:xfrm>
            <a:custGeom>
              <a:avLst/>
              <a:gdLst/>
              <a:ahLst/>
              <a:cxnLst/>
              <a:rect l="l" t="t" r="r" b="b"/>
              <a:pathLst>
                <a:path w="6774862" h="6339840">
                  <a:moveTo>
                    <a:pt x="0" y="6339840"/>
                  </a:moveTo>
                  <a:lnTo>
                    <a:pt x="6774862" y="6339840"/>
                  </a:lnTo>
                  <a:lnTo>
                    <a:pt x="6774862" y="0"/>
                  </a:lnTo>
                  <a:lnTo>
                    <a:pt x="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9798133" cy="10287000"/>
          </a:xfrm>
          <a:custGeom>
            <a:avLst/>
            <a:gdLst/>
            <a:ahLst/>
            <a:cxnLst/>
            <a:rect l="l" t="t" r="r" b="b"/>
            <a:pathLst>
              <a:path w="9798133" h="10287000">
                <a:moveTo>
                  <a:pt x="0" y="0"/>
                </a:moveTo>
                <a:lnTo>
                  <a:pt x="9798133" y="0"/>
                </a:lnTo>
                <a:lnTo>
                  <a:pt x="979813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10800000">
            <a:off x="11259892" y="1028700"/>
            <a:ext cx="6509126" cy="2446479"/>
            <a:chOff x="0" y="0"/>
            <a:chExt cx="1714338" cy="6443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4338" cy="644340"/>
            </a:xfrm>
            <a:custGeom>
              <a:avLst/>
              <a:gdLst/>
              <a:ahLst/>
              <a:cxnLst/>
              <a:rect l="l" t="t" r="r" b="b"/>
              <a:pathLst>
                <a:path w="1714338" h="644340">
                  <a:moveTo>
                    <a:pt x="0" y="0"/>
                  </a:moveTo>
                  <a:lnTo>
                    <a:pt x="1511138" y="0"/>
                  </a:lnTo>
                  <a:lnTo>
                    <a:pt x="1714338" y="322170"/>
                  </a:lnTo>
                  <a:lnTo>
                    <a:pt x="1511138" y="644340"/>
                  </a:lnTo>
                  <a:lnTo>
                    <a:pt x="0" y="644340"/>
                  </a:lnTo>
                  <a:lnTo>
                    <a:pt x="203200" y="322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95250"/>
              <a:ext cx="558800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005335" y="1131667"/>
            <a:ext cx="7499941" cy="234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5"/>
              </a:lnSpc>
              <a:spcBef>
                <a:spcPct val="0"/>
              </a:spcBef>
            </a:pPr>
            <a:r>
              <a:rPr lang="en-US" sz="6360">
                <a:solidFill>
                  <a:srgbClr val="FFFFFF"/>
                </a:solidFill>
                <a:cs typeface="Tajawal Bold"/>
              </a:rPr>
              <a:t>مخطط علاقة الكيانات</a:t>
            </a: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16148458" y="8146357"/>
            <a:ext cx="2221683" cy="2079027"/>
            <a:chOff x="0" y="0"/>
            <a:chExt cx="6774861" cy="633984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6774862" cy="6339840"/>
            </a:xfrm>
            <a:custGeom>
              <a:avLst/>
              <a:gdLst/>
              <a:ahLst/>
              <a:cxnLst/>
              <a:rect l="l" t="t" r="r" b="b"/>
              <a:pathLst>
                <a:path w="6774862" h="6339840">
                  <a:moveTo>
                    <a:pt x="0" y="6339840"/>
                  </a:moveTo>
                  <a:lnTo>
                    <a:pt x="6774862" y="6339840"/>
                  </a:lnTo>
                  <a:lnTo>
                    <a:pt x="6774862" y="0"/>
                  </a:lnTo>
                  <a:lnTo>
                    <a:pt x="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886200" y="1777994"/>
            <a:ext cx="12338208" cy="5346706"/>
            <a:chOff x="0" y="0"/>
            <a:chExt cx="3654163" cy="1743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54163" cy="1743818"/>
            </a:xfrm>
            <a:custGeom>
              <a:avLst/>
              <a:gdLst/>
              <a:ahLst/>
              <a:cxnLst/>
              <a:rect l="l" t="t" r="r" b="b"/>
              <a:pathLst>
                <a:path w="3654163" h="1743818">
                  <a:moveTo>
                    <a:pt x="0" y="0"/>
                  </a:moveTo>
                  <a:lnTo>
                    <a:pt x="3654163" y="0"/>
                  </a:lnTo>
                  <a:lnTo>
                    <a:pt x="3654163" y="1743818"/>
                  </a:lnTo>
                  <a:lnTo>
                    <a:pt x="0" y="1743818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57175"/>
              <a:ext cx="812800" cy="1069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3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-82142" y="71328"/>
            <a:ext cx="2221683" cy="2079027"/>
            <a:chOff x="0" y="0"/>
            <a:chExt cx="6774861" cy="6339840"/>
          </a:xfrm>
        </p:grpSpPr>
        <p:sp>
          <p:nvSpPr>
            <p:cNvPr id="8" name="Freeform 8"/>
            <p:cNvSpPr/>
            <p:nvPr/>
          </p:nvSpPr>
          <p:spPr>
            <a:xfrm flipH="1">
              <a:off x="0" y="0"/>
              <a:ext cx="6774862" cy="6339840"/>
            </a:xfrm>
            <a:custGeom>
              <a:avLst/>
              <a:gdLst/>
              <a:ahLst/>
              <a:cxnLst/>
              <a:rect l="l" t="t" r="r" b="b"/>
              <a:pathLst>
                <a:path w="6774862" h="6339840">
                  <a:moveTo>
                    <a:pt x="0" y="6339840"/>
                  </a:moveTo>
                  <a:lnTo>
                    <a:pt x="6774862" y="6339840"/>
                  </a:lnTo>
                  <a:lnTo>
                    <a:pt x="6774862" y="0"/>
                  </a:lnTo>
                  <a:lnTo>
                    <a:pt x="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4916746" y="3899157"/>
            <a:ext cx="8454508" cy="2868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9"/>
              </a:lnSpc>
            </a:pPr>
            <a:r>
              <a:rPr lang="en-US" sz="7806" err="1">
                <a:solidFill>
                  <a:srgbClr val="FFFFFF"/>
                </a:solidFill>
                <a:cs typeface="Tajawal Bold"/>
              </a:rPr>
              <a:t>قاعدة</a:t>
            </a:r>
            <a:r>
              <a:rPr lang="en-US" sz="7806">
                <a:solidFill>
                  <a:srgbClr val="FFFFFF"/>
                </a:solidFill>
                <a:cs typeface="Tajawal Bold"/>
              </a:rPr>
              <a:t> البيانات</a:t>
            </a:r>
          </a:p>
          <a:p>
            <a:pPr algn="ctr">
              <a:lnSpc>
                <a:spcPts val="10929"/>
              </a:lnSpc>
              <a:spcBef>
                <a:spcPct val="0"/>
              </a:spcBef>
            </a:pPr>
            <a:endParaRPr lang="en-US" sz="7806">
              <a:solidFill>
                <a:srgbClr val="FFFFFF"/>
              </a:solidFill>
              <a:cs typeface="Tajawal Bold"/>
            </a:endParaRPr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B12EB4-0FF5-414A-BA62-C4AE1DF72B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E073B-5005-773E-418D-AA282059C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288000" cy="104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5946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1E9F13-E26A-7F04-096D-84826061B3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F5016-BA3C-1A34-884B-A70DA943E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774"/>
            <a:ext cx="18288000" cy="77308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4701D4-3533-B089-6915-D29310F137BA}"/>
              </a:ext>
            </a:extLst>
          </p:cNvPr>
          <p:cNvSpPr txBox="1"/>
          <p:nvPr/>
        </p:nvSpPr>
        <p:spPr>
          <a:xfrm>
            <a:off x="4598642" y="259943"/>
            <a:ext cx="909071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EG" sz="8800">
                <a:solidFill>
                  <a:srgbClr val="FFFF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  <a:sym typeface="Spartan Thin"/>
              </a:rPr>
              <a:t>جدول المسئول</a:t>
            </a:r>
            <a:endParaRPr lang="en-US" sz="8000">
              <a:solidFill>
                <a:srgbClr val="FFFF00"/>
              </a:solidFill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9307526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1E9F13-E26A-7F04-096D-84826061B3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F5016-BA3C-1A34-884B-A70DA943EC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768842"/>
            <a:ext cx="18154190" cy="77308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4701D4-3533-B089-6915-D29310F137BA}"/>
              </a:ext>
            </a:extLst>
          </p:cNvPr>
          <p:cNvSpPr txBox="1"/>
          <p:nvPr/>
        </p:nvSpPr>
        <p:spPr>
          <a:xfrm>
            <a:off x="4598642" y="259943"/>
            <a:ext cx="909071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EG" sz="8800">
                <a:solidFill>
                  <a:srgbClr val="FFFF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  <a:sym typeface="Spartan Thin"/>
              </a:rPr>
              <a:t>جدول الموظف</a:t>
            </a:r>
            <a:endParaRPr lang="en-US" sz="8000">
              <a:solidFill>
                <a:srgbClr val="FFFF00"/>
              </a:solidFill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8100153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1E9F13-E26A-7F04-096D-84826061B3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F5016-BA3C-1A34-884B-A70DA943EC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768841"/>
            <a:ext cx="18288000" cy="7794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4701D4-3533-B089-6915-D29310F137BA}"/>
              </a:ext>
            </a:extLst>
          </p:cNvPr>
          <p:cNvSpPr txBox="1"/>
          <p:nvPr/>
        </p:nvSpPr>
        <p:spPr>
          <a:xfrm>
            <a:off x="4598642" y="259943"/>
            <a:ext cx="909071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EG" sz="8800">
                <a:solidFill>
                  <a:srgbClr val="FFFF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  <a:sym typeface="Spartan Thin"/>
              </a:rPr>
              <a:t>جدول العميل</a:t>
            </a:r>
            <a:endParaRPr lang="en-US" sz="8000">
              <a:solidFill>
                <a:srgbClr val="FFFF00"/>
              </a:solidFill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48523514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1E9F13-E26A-7F04-096D-84826061B3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F5016-BA3C-1A34-884B-A70DA943EC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008683"/>
            <a:ext cx="18288000" cy="74910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4701D4-3533-B089-6915-D29310F137BA}"/>
              </a:ext>
            </a:extLst>
          </p:cNvPr>
          <p:cNvSpPr txBox="1"/>
          <p:nvPr/>
        </p:nvSpPr>
        <p:spPr>
          <a:xfrm>
            <a:off x="4598642" y="259943"/>
            <a:ext cx="909071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EG" sz="8800">
                <a:solidFill>
                  <a:srgbClr val="FFFF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  <a:sym typeface="Spartan Thin"/>
              </a:rPr>
              <a:t>جدول الخدمات</a:t>
            </a:r>
            <a:endParaRPr lang="en-US" sz="8000">
              <a:solidFill>
                <a:srgbClr val="FFFF00"/>
              </a:solidFill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4697574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1E9F13-E26A-7F04-096D-84826061B3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F5016-BA3C-1A34-884B-A70DA943EC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704821"/>
            <a:ext cx="18288000" cy="7794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4701D4-3533-B089-6915-D29310F137BA}"/>
              </a:ext>
            </a:extLst>
          </p:cNvPr>
          <p:cNvSpPr txBox="1"/>
          <p:nvPr/>
        </p:nvSpPr>
        <p:spPr>
          <a:xfrm>
            <a:off x="4598642" y="259943"/>
            <a:ext cx="909071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EG" sz="8800">
                <a:solidFill>
                  <a:srgbClr val="FFFF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  <a:sym typeface="Spartan Thin"/>
              </a:rPr>
              <a:t>جدول الطلبات</a:t>
            </a:r>
            <a:endParaRPr lang="en-US" sz="8000">
              <a:solidFill>
                <a:srgbClr val="FFFF00"/>
              </a:solidFill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94903114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16148458" y="8146357"/>
            <a:ext cx="2221683" cy="2079027"/>
            <a:chOff x="0" y="0"/>
            <a:chExt cx="6774861" cy="633984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6774862" cy="6339840"/>
            </a:xfrm>
            <a:custGeom>
              <a:avLst/>
              <a:gdLst/>
              <a:ahLst/>
              <a:cxnLst/>
              <a:rect l="l" t="t" r="r" b="b"/>
              <a:pathLst>
                <a:path w="6774862" h="6339840">
                  <a:moveTo>
                    <a:pt x="0" y="6339840"/>
                  </a:moveTo>
                  <a:lnTo>
                    <a:pt x="6774862" y="6339840"/>
                  </a:lnTo>
                  <a:lnTo>
                    <a:pt x="6774862" y="0"/>
                  </a:lnTo>
                  <a:lnTo>
                    <a:pt x="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048000" y="1894466"/>
            <a:ext cx="13176408" cy="6297034"/>
            <a:chOff x="0" y="0"/>
            <a:chExt cx="3654163" cy="1743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54163" cy="1743818"/>
            </a:xfrm>
            <a:custGeom>
              <a:avLst/>
              <a:gdLst/>
              <a:ahLst/>
              <a:cxnLst/>
              <a:rect l="l" t="t" r="r" b="b"/>
              <a:pathLst>
                <a:path w="3654163" h="1743818">
                  <a:moveTo>
                    <a:pt x="0" y="0"/>
                  </a:moveTo>
                  <a:lnTo>
                    <a:pt x="3654163" y="0"/>
                  </a:lnTo>
                  <a:lnTo>
                    <a:pt x="3654163" y="1743818"/>
                  </a:lnTo>
                  <a:lnTo>
                    <a:pt x="0" y="1743818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57175"/>
              <a:ext cx="812800" cy="1069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3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051071" y="4166954"/>
            <a:ext cx="6472273" cy="2868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9"/>
              </a:lnSpc>
            </a:pPr>
            <a:r>
              <a:rPr lang="en-US" sz="7806">
                <a:solidFill>
                  <a:srgbClr val="FFFFFF"/>
                </a:solidFill>
                <a:cs typeface="Tajawal Bold"/>
              </a:rPr>
              <a:t>تصميم النظام</a:t>
            </a:r>
          </a:p>
          <a:p>
            <a:pPr algn="ctr">
              <a:lnSpc>
                <a:spcPts val="10929"/>
              </a:lnSpc>
              <a:spcBef>
                <a:spcPct val="0"/>
              </a:spcBef>
            </a:pPr>
            <a:endParaRPr lang="en-US" sz="7806">
              <a:solidFill>
                <a:srgbClr val="FFFFFF"/>
              </a:solidFill>
              <a:cs typeface="Tajawal Bold"/>
            </a:endParaRPr>
          </a:p>
        </p:txBody>
      </p:sp>
      <p:grpSp>
        <p:nvGrpSpPr>
          <p:cNvPr id="8" name="Group 8"/>
          <p:cNvGrpSpPr/>
          <p:nvPr/>
        </p:nvGrpSpPr>
        <p:grpSpPr>
          <a:xfrm rot="5400000">
            <a:off x="-82142" y="71328"/>
            <a:ext cx="2221683" cy="2079027"/>
            <a:chOff x="0" y="0"/>
            <a:chExt cx="6774861" cy="6339840"/>
          </a:xfrm>
        </p:grpSpPr>
        <p:sp>
          <p:nvSpPr>
            <p:cNvPr id="9" name="Freeform 9"/>
            <p:cNvSpPr/>
            <p:nvPr/>
          </p:nvSpPr>
          <p:spPr>
            <a:xfrm flipH="1">
              <a:off x="0" y="0"/>
              <a:ext cx="6774862" cy="6339840"/>
            </a:xfrm>
            <a:custGeom>
              <a:avLst/>
              <a:gdLst/>
              <a:ahLst/>
              <a:cxnLst/>
              <a:rect l="l" t="t" r="r" b="b"/>
              <a:pathLst>
                <a:path w="6774862" h="6339840">
                  <a:moveTo>
                    <a:pt x="0" y="6339840"/>
                  </a:moveTo>
                  <a:lnTo>
                    <a:pt x="6774862" y="6339840"/>
                  </a:lnTo>
                  <a:lnTo>
                    <a:pt x="6774862" y="0"/>
                  </a:lnTo>
                  <a:lnTo>
                    <a:pt x="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0" t="1667" r="137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0" y="0"/>
            <a:ext cx="1859770" cy="1856795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0" y="6339840"/>
                  </a:moveTo>
                  <a:lnTo>
                    <a:pt x="6350000" y="6339840"/>
                  </a:lnTo>
                  <a:lnTo>
                    <a:pt x="6350000" y="0"/>
                  </a:lnTo>
                  <a:lnTo>
                    <a:pt x="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5927233" y="7929209"/>
            <a:ext cx="2361168" cy="2357390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0" y="6339840"/>
                  </a:moveTo>
                  <a:lnTo>
                    <a:pt x="6350000" y="6339840"/>
                  </a:lnTo>
                  <a:lnTo>
                    <a:pt x="6350000" y="0"/>
                  </a:lnTo>
                  <a:lnTo>
                    <a:pt x="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25537" y="2005900"/>
            <a:ext cx="7033763" cy="494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822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ea typeface="Tajawal Bold"/>
              </a:rPr>
              <a:t>●</a:t>
            </a:r>
            <a:r>
              <a:rPr lang="en-US" sz="5400" err="1">
                <a:solidFill>
                  <a:srgbClr val="000000"/>
                </a:solidFill>
                <a:ea typeface="Tajawal Bold"/>
              </a:rPr>
              <a:t>فكرة</a:t>
            </a:r>
            <a:r>
              <a:rPr lang="en-US" sz="5400">
                <a:solidFill>
                  <a:srgbClr val="000000"/>
                </a:solidFill>
                <a:ea typeface="Tajawal Bold"/>
              </a:rPr>
              <a:t> </a:t>
            </a:r>
            <a:r>
              <a:rPr lang="en-US" sz="5400" err="1">
                <a:solidFill>
                  <a:srgbClr val="000000"/>
                </a:solidFill>
                <a:ea typeface="Tajawal Bold"/>
              </a:rPr>
              <a:t>المشروع</a:t>
            </a:r>
            <a:endParaRPr lang="en-US" sz="5400">
              <a:solidFill>
                <a:srgbClr val="000000"/>
              </a:solidFill>
              <a:ea typeface="Tajawal Bold"/>
            </a:endParaRPr>
          </a:p>
          <a:p>
            <a:pPr algn="r" rtl="1">
              <a:lnSpc>
                <a:spcPts val="4822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ea typeface="Tajawal Bold"/>
              </a:rPr>
              <a:t>●</a:t>
            </a:r>
            <a:r>
              <a:rPr lang="en-US" sz="5400" err="1">
                <a:solidFill>
                  <a:srgbClr val="000000"/>
                </a:solidFill>
                <a:ea typeface="Tajawal Bold"/>
              </a:rPr>
              <a:t>أهداف</a:t>
            </a:r>
            <a:r>
              <a:rPr lang="en-US" sz="5400">
                <a:solidFill>
                  <a:srgbClr val="000000"/>
                </a:solidFill>
                <a:ea typeface="Tajawal Bold"/>
              </a:rPr>
              <a:t> </a:t>
            </a:r>
            <a:r>
              <a:rPr lang="en-US" sz="5400" err="1">
                <a:solidFill>
                  <a:srgbClr val="000000"/>
                </a:solidFill>
                <a:ea typeface="Tajawal Bold"/>
              </a:rPr>
              <a:t>المشروع</a:t>
            </a:r>
            <a:endParaRPr lang="en-US" sz="5400">
              <a:solidFill>
                <a:srgbClr val="000000"/>
              </a:solidFill>
              <a:ea typeface="Tajawal Bold"/>
            </a:endParaRPr>
          </a:p>
          <a:p>
            <a:pPr algn="r" rtl="1">
              <a:lnSpc>
                <a:spcPts val="4822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ea typeface="Tajawal Bold"/>
              </a:rPr>
              <a:t>●</a:t>
            </a:r>
            <a:r>
              <a:rPr lang="en-US" sz="5400" err="1">
                <a:solidFill>
                  <a:srgbClr val="000000"/>
                </a:solidFill>
                <a:ea typeface="Tajawal Bold"/>
              </a:rPr>
              <a:t>البرامج</a:t>
            </a:r>
            <a:r>
              <a:rPr lang="en-US" sz="5400">
                <a:solidFill>
                  <a:srgbClr val="000000"/>
                </a:solidFill>
                <a:ea typeface="Tajawal Bold"/>
              </a:rPr>
              <a:t> المستخدمة</a:t>
            </a:r>
          </a:p>
          <a:p>
            <a:pPr algn="r" rtl="1">
              <a:lnSpc>
                <a:spcPts val="4822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ea typeface="Tajawal Bold"/>
              </a:rPr>
              <a:t>●</a:t>
            </a:r>
            <a:r>
              <a:rPr lang="en-US" sz="5400" err="1">
                <a:solidFill>
                  <a:srgbClr val="000000"/>
                </a:solidFill>
                <a:ea typeface="Tajawal Bold"/>
              </a:rPr>
              <a:t>اللغات</a:t>
            </a:r>
            <a:r>
              <a:rPr lang="en-US" sz="5400">
                <a:solidFill>
                  <a:srgbClr val="000000"/>
                </a:solidFill>
                <a:ea typeface="Tajawal Bold"/>
              </a:rPr>
              <a:t> المستخدمة</a:t>
            </a:r>
          </a:p>
          <a:p>
            <a:pPr algn="r" rtl="1">
              <a:lnSpc>
                <a:spcPts val="4822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ea typeface="Tajawal Bold"/>
              </a:rPr>
              <a:t>●</a:t>
            </a:r>
            <a:r>
              <a:rPr lang="en-US" sz="5400" err="1">
                <a:solidFill>
                  <a:srgbClr val="000000"/>
                </a:solidFill>
                <a:ea typeface="Tajawal Bold"/>
              </a:rPr>
              <a:t>التحليل</a:t>
            </a:r>
            <a:r>
              <a:rPr lang="en-US" sz="5400">
                <a:solidFill>
                  <a:srgbClr val="000000"/>
                </a:solidFill>
                <a:ea typeface="Tajawal Bold"/>
              </a:rPr>
              <a:t> </a:t>
            </a:r>
            <a:r>
              <a:rPr lang="en-US" sz="5400" err="1">
                <a:solidFill>
                  <a:srgbClr val="000000"/>
                </a:solidFill>
                <a:ea typeface="Tajawal Bold"/>
              </a:rPr>
              <a:t>والتصميم</a:t>
            </a:r>
            <a:endParaRPr lang="en-US" sz="5400">
              <a:solidFill>
                <a:srgbClr val="000000"/>
              </a:solidFill>
              <a:ea typeface="Tajawal Bold"/>
            </a:endParaRPr>
          </a:p>
          <a:p>
            <a:pPr algn="r" rtl="1">
              <a:lnSpc>
                <a:spcPts val="4822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ea typeface="Tajawal Bold"/>
              </a:rPr>
              <a:t>●</a:t>
            </a:r>
            <a:r>
              <a:rPr lang="en-US" sz="5400" err="1">
                <a:solidFill>
                  <a:srgbClr val="000000"/>
                </a:solidFill>
                <a:ea typeface="Tajawal Bold"/>
              </a:rPr>
              <a:t>قاعدة</a:t>
            </a:r>
            <a:r>
              <a:rPr lang="en-US" sz="5400">
                <a:solidFill>
                  <a:srgbClr val="000000"/>
                </a:solidFill>
                <a:ea typeface="Tajawal Bold"/>
              </a:rPr>
              <a:t> البيانات</a:t>
            </a:r>
          </a:p>
          <a:p>
            <a:pPr algn="r" rtl="1">
              <a:lnSpc>
                <a:spcPts val="4822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ea typeface="Tajawal Bold"/>
              </a:rPr>
              <a:t> ●</a:t>
            </a:r>
            <a:r>
              <a:rPr lang="ar-EG" sz="5400">
                <a:solidFill>
                  <a:srgbClr val="000000"/>
                </a:solidFill>
                <a:ea typeface="Tajawal Bold"/>
              </a:rPr>
              <a:t>تصميم النظام</a:t>
            </a:r>
            <a:endParaRPr lang="en-US" sz="5400">
              <a:solidFill>
                <a:srgbClr val="000000"/>
              </a:solidFill>
              <a:ea typeface="Tajawal Bold"/>
            </a:endParaRPr>
          </a:p>
          <a:p>
            <a:pPr algn="r" rtl="1">
              <a:lnSpc>
                <a:spcPts val="4822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ea typeface="Tajawal Bold"/>
              </a:rPr>
              <a:t>●</a:t>
            </a:r>
            <a:r>
              <a:rPr lang="en-US" sz="5400" err="1">
                <a:solidFill>
                  <a:srgbClr val="000000"/>
                </a:solidFill>
                <a:ea typeface="Tajawal Bold"/>
              </a:rPr>
              <a:t>تشغيل</a:t>
            </a:r>
            <a:r>
              <a:rPr lang="en-US" sz="5400">
                <a:solidFill>
                  <a:srgbClr val="000000"/>
                </a:solidFill>
                <a:ea typeface="Tajawal Bold"/>
              </a:rPr>
              <a:t> </a:t>
            </a:r>
            <a:r>
              <a:rPr lang="en-US" sz="5400" err="1">
                <a:solidFill>
                  <a:srgbClr val="000000"/>
                </a:solidFill>
                <a:ea typeface="Tajawal Bold"/>
              </a:rPr>
              <a:t>النظام</a:t>
            </a:r>
            <a:r>
              <a:rPr lang="en-US" sz="5400">
                <a:solidFill>
                  <a:srgbClr val="000000"/>
                </a:solidFill>
                <a:ea typeface="Tajawal Bold"/>
              </a:rPr>
              <a:t> </a:t>
            </a:r>
            <a:r>
              <a:rPr lang="en-US" sz="5400" err="1">
                <a:solidFill>
                  <a:srgbClr val="000000"/>
                </a:solidFill>
                <a:ea typeface="Tajawal Bold"/>
              </a:rPr>
              <a:t>والتعامل</a:t>
            </a:r>
            <a:r>
              <a:rPr lang="en-US" sz="5400">
                <a:solidFill>
                  <a:srgbClr val="000000"/>
                </a:solidFill>
                <a:ea typeface="Tajawal Bold"/>
              </a:rPr>
              <a:t> </a:t>
            </a:r>
            <a:r>
              <a:rPr lang="en-US" sz="5400" err="1">
                <a:solidFill>
                  <a:srgbClr val="000000"/>
                </a:solidFill>
                <a:ea typeface="Tajawal Bold"/>
              </a:rPr>
              <a:t>معه</a:t>
            </a:r>
            <a:endParaRPr lang="en-US" sz="5400">
              <a:solidFill>
                <a:srgbClr val="000000"/>
              </a:solidFill>
              <a:ea typeface="Tajawal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81800" y="298475"/>
            <a:ext cx="3911067" cy="1259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9"/>
              </a:lnSpc>
              <a:spcBef>
                <a:spcPct val="0"/>
              </a:spcBef>
            </a:pPr>
            <a:r>
              <a:rPr lang="en-US" sz="7399" err="1">
                <a:solidFill>
                  <a:srgbClr val="000000"/>
                </a:solidFill>
                <a:cs typeface="Cairo Bold"/>
              </a:rPr>
              <a:t>الأجنده</a:t>
            </a:r>
            <a:endParaRPr lang="en-US" sz="7399">
              <a:solidFill>
                <a:srgbClr val="000000"/>
              </a:solidFill>
              <a:cs typeface="Cairo Bold"/>
            </a:endParaRP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DC5286D9-2156-44EB-C4AC-526072D21D8F}"/>
              </a:ext>
            </a:extLst>
          </p:cNvPr>
          <p:cNvSpPr txBox="1"/>
          <p:nvPr/>
        </p:nvSpPr>
        <p:spPr>
          <a:xfrm>
            <a:off x="1749632" y="1347638"/>
            <a:ext cx="3086100" cy="406256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9379"/>
              </a:lnSpc>
            </a:pPr>
            <a:endParaRPr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B19438DD-0BE2-D2F7-A53D-9BB289DBB776}"/>
              </a:ext>
            </a:extLst>
          </p:cNvPr>
          <p:cNvSpPr/>
          <p:nvPr/>
        </p:nvSpPr>
        <p:spPr>
          <a:xfrm>
            <a:off x="2133600" y="30194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941858"/>
          </a:xfrm>
          <a:custGeom>
            <a:avLst/>
            <a:gdLst/>
            <a:ahLst/>
            <a:cxnLst/>
            <a:rect l="l" t="t" r="r" b="b"/>
            <a:pathLst>
              <a:path w="18288000" h="3941858">
                <a:moveTo>
                  <a:pt x="0" y="0"/>
                </a:moveTo>
                <a:lnTo>
                  <a:pt x="18288000" y="0"/>
                </a:lnTo>
                <a:lnTo>
                  <a:pt x="18288000" y="3941858"/>
                </a:lnTo>
                <a:lnTo>
                  <a:pt x="0" y="39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30" t="-20957" r="-7635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0" y="3941858"/>
            <a:ext cx="18288000" cy="6345142"/>
          </a:xfrm>
          <a:custGeom>
            <a:avLst/>
            <a:gdLst/>
            <a:ahLst/>
            <a:cxnLst/>
            <a:rect l="l" t="t" r="r" b="b"/>
            <a:pathLst>
              <a:path w="18288000" h="6345142">
                <a:moveTo>
                  <a:pt x="0" y="0"/>
                </a:moveTo>
                <a:lnTo>
                  <a:pt x="18288000" y="0"/>
                </a:lnTo>
                <a:lnTo>
                  <a:pt x="18288000" y="6345142"/>
                </a:lnTo>
                <a:lnTo>
                  <a:pt x="0" y="6345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14" t="-10235" r="-6314"/>
            </a:stretch>
          </a:blipFill>
        </p:spPr>
      </p:sp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756866"/>
            <a:ext cx="18288000" cy="4509706"/>
          </a:xfrm>
          <a:custGeom>
            <a:avLst/>
            <a:gdLst/>
            <a:ahLst/>
            <a:cxnLst/>
            <a:rect l="l" t="t" r="r" b="b"/>
            <a:pathLst>
              <a:path w="18288000" h="4509706">
                <a:moveTo>
                  <a:pt x="0" y="0"/>
                </a:moveTo>
                <a:lnTo>
                  <a:pt x="18288000" y="0"/>
                </a:lnTo>
                <a:lnTo>
                  <a:pt x="18288000" y="4509706"/>
                </a:lnTo>
                <a:lnTo>
                  <a:pt x="0" y="4509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" t="-12484" r="-2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90500"/>
            <a:ext cx="18288000" cy="5238750"/>
          </a:xfrm>
          <a:custGeom>
            <a:avLst/>
            <a:gdLst/>
            <a:ahLst/>
            <a:cxnLst/>
            <a:rect l="l" t="t" r="r" b="b"/>
            <a:pathLst>
              <a:path w="18288000" h="5238750">
                <a:moveTo>
                  <a:pt x="0" y="0"/>
                </a:moveTo>
                <a:lnTo>
                  <a:pt x="18288000" y="0"/>
                </a:lnTo>
                <a:lnTo>
                  <a:pt x="18288000" y="5238750"/>
                </a:lnTo>
                <a:lnTo>
                  <a:pt x="0" y="5238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6429717" y="8387053"/>
            <a:ext cx="1859770" cy="1856795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0" y="6339840"/>
                  </a:moveTo>
                  <a:lnTo>
                    <a:pt x="6350000" y="6339840"/>
                  </a:lnTo>
                  <a:lnTo>
                    <a:pt x="6350000" y="0"/>
                  </a:lnTo>
                  <a:lnTo>
                    <a:pt x="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3090" y="24103"/>
            <a:ext cx="1859770" cy="1856795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0" y="6339840"/>
                  </a:moveTo>
                  <a:lnTo>
                    <a:pt x="6350000" y="6339840"/>
                  </a:lnTo>
                  <a:lnTo>
                    <a:pt x="6350000" y="0"/>
                  </a:lnTo>
                  <a:lnTo>
                    <a:pt x="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4578" y="4802978"/>
            <a:ext cx="7409150" cy="5442357"/>
          </a:xfrm>
          <a:custGeom>
            <a:avLst/>
            <a:gdLst/>
            <a:ahLst/>
            <a:cxnLst/>
            <a:rect l="l" t="t" r="r" b="b"/>
            <a:pathLst>
              <a:path w="7409150" h="5442357">
                <a:moveTo>
                  <a:pt x="0" y="0"/>
                </a:moveTo>
                <a:lnTo>
                  <a:pt x="7409150" y="0"/>
                </a:lnTo>
                <a:lnTo>
                  <a:pt x="7409150" y="5442357"/>
                </a:lnTo>
                <a:lnTo>
                  <a:pt x="0" y="5442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066563" y="-322613"/>
            <a:ext cx="12069037" cy="4345535"/>
            <a:chOff x="0" y="-257175"/>
            <a:chExt cx="3178676" cy="11445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29781" cy="887328"/>
            </a:xfrm>
            <a:custGeom>
              <a:avLst/>
              <a:gdLst/>
              <a:ahLst/>
              <a:cxnLst/>
              <a:rect l="l" t="t" r="r" b="b"/>
              <a:pathLst>
                <a:path w="3129781" h="887328">
                  <a:moveTo>
                    <a:pt x="0" y="0"/>
                  </a:moveTo>
                  <a:lnTo>
                    <a:pt x="3129781" y="0"/>
                  </a:lnTo>
                  <a:lnTo>
                    <a:pt x="3129781" y="887328"/>
                  </a:lnTo>
                  <a:lnTo>
                    <a:pt x="0" y="887328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57175"/>
              <a:ext cx="3178676" cy="1069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379"/>
                </a:lnSpc>
              </a:pPr>
              <a:r>
                <a:rPr lang="en-US" sz="6699" err="1">
                  <a:solidFill>
                    <a:srgbClr val="FFFFFF"/>
                  </a:solidFill>
                  <a:cs typeface="Tajawal Bold"/>
                </a:rPr>
                <a:t>تشغيل</a:t>
              </a:r>
              <a:r>
                <a:rPr lang="en-US" sz="6699">
                  <a:solidFill>
                    <a:srgbClr val="FFFFFF"/>
                  </a:solidFill>
                  <a:cs typeface="Tajawal Bold"/>
                </a:rPr>
                <a:t> </a:t>
              </a:r>
              <a:r>
                <a:rPr lang="en-US" sz="6699" err="1">
                  <a:solidFill>
                    <a:srgbClr val="FFFFFF"/>
                  </a:solidFill>
                  <a:cs typeface="Tajawal Bold"/>
                </a:rPr>
                <a:t>النظام</a:t>
              </a:r>
              <a:r>
                <a:rPr lang="en-US" sz="6699">
                  <a:solidFill>
                    <a:srgbClr val="FFFFFF"/>
                  </a:solidFill>
                  <a:cs typeface="Tajawal Bold"/>
                </a:rPr>
                <a:t> </a:t>
              </a:r>
              <a:r>
                <a:rPr lang="en-US" sz="6699" err="1">
                  <a:solidFill>
                    <a:srgbClr val="FFFFFF"/>
                  </a:solidFill>
                  <a:cs typeface="Tajawal Bold"/>
                </a:rPr>
                <a:t>والتعامل</a:t>
              </a:r>
              <a:r>
                <a:rPr lang="en-US" sz="6699">
                  <a:solidFill>
                    <a:srgbClr val="FFFFFF"/>
                  </a:solidFill>
                  <a:cs typeface="Tajawal Bold"/>
                </a:rPr>
                <a:t> </a:t>
              </a:r>
              <a:r>
                <a:rPr lang="en-US" sz="6699" err="1">
                  <a:solidFill>
                    <a:srgbClr val="FFFFFF"/>
                  </a:solidFill>
                  <a:cs typeface="Tajawal Bold"/>
                </a:rPr>
                <a:t>معه</a:t>
              </a:r>
              <a:endParaRPr lang="en-US" sz="6699">
                <a:solidFill>
                  <a:srgbClr val="FFFFFF"/>
                </a:solidFill>
                <a:cs typeface="Tajawal Bold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0" t="1667" r="137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44806" y="0"/>
            <a:ext cx="8026317" cy="10287000"/>
          </a:xfrm>
          <a:custGeom>
            <a:avLst/>
            <a:gdLst/>
            <a:ahLst/>
            <a:cxnLst/>
            <a:rect l="l" t="t" r="r" b="b"/>
            <a:pathLst>
              <a:path w="8026317" h="11088452">
                <a:moveTo>
                  <a:pt x="0" y="0"/>
                </a:moveTo>
                <a:lnTo>
                  <a:pt x="8026318" y="0"/>
                </a:lnTo>
                <a:lnTo>
                  <a:pt x="8026318" y="11088452"/>
                </a:lnTo>
                <a:lnTo>
                  <a:pt x="0" y="11088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8" r="-1848"/>
            </a:stretch>
          </a:blipFill>
        </p:spPr>
      </p:sp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6972300"/>
          </a:xfrm>
          <a:custGeom>
            <a:avLst/>
            <a:gdLst/>
            <a:ahLst/>
            <a:cxnLst/>
            <a:rect l="l" t="t" r="r" b="b"/>
            <a:pathLst>
              <a:path w="18288000" h="6097515">
                <a:moveTo>
                  <a:pt x="0" y="0"/>
                </a:moveTo>
                <a:lnTo>
                  <a:pt x="18288000" y="0"/>
                </a:lnTo>
                <a:lnTo>
                  <a:pt x="18288000" y="6097514"/>
                </a:lnTo>
                <a:lnTo>
                  <a:pt x="0" y="6097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2" r="-1202" b="-9802"/>
            </a:stretch>
          </a:blipFill>
        </p:spPr>
      </p:sp>
    </p:spTree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 descr="صورة تحتوي على موقع إلكتروني&#10;&#10;تم إنشاء الوصف تلقائياً">
            <a:extLst>
              <a:ext uri="{FF2B5EF4-FFF2-40B4-BE49-F238E27FC236}">
                <a16:creationId xmlns:a16="http://schemas.microsoft.com/office/drawing/2014/main" id="{12C664B3-A751-C2CC-CF71-89AD87304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41386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صورة 15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0B97F4A3-7057-652B-335A-E1955096D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7677150"/>
          </a:xfrm>
          <a:prstGeom prst="rect">
            <a:avLst/>
          </a:prstGeom>
        </p:spPr>
      </p:pic>
      <p:pic>
        <p:nvPicPr>
          <p:cNvPr id="3" name="صورة 2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73A09B07-4AC7-B7A2-86BA-00E563DED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5676900"/>
            <a:ext cx="1666875" cy="6572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 descr="صورة تحتوي على طاولة&#10;&#10;تم إنشاء الوصف تلقائياً">
            <a:extLst>
              <a:ext uri="{FF2B5EF4-FFF2-40B4-BE49-F238E27FC236}">
                <a16:creationId xmlns:a16="http://schemas.microsoft.com/office/drawing/2014/main" id="{030BE62E-7122-6120-7C36-209DAFBA6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2247900"/>
            <a:ext cx="9953625" cy="6858000"/>
          </a:xfrm>
          <a:prstGeom prst="rect">
            <a:avLst/>
          </a:prstGeom>
        </p:spPr>
      </p:pic>
      <p:pic>
        <p:nvPicPr>
          <p:cNvPr id="9" name="صورة 8" descr="صورة تحتوي على موقع إلكتروني&#10;&#10;تم إنشاء الوصف تلقائياً">
            <a:extLst>
              <a:ext uri="{FF2B5EF4-FFF2-40B4-BE49-F238E27FC236}">
                <a16:creationId xmlns:a16="http://schemas.microsoft.com/office/drawing/2014/main" id="{E9EE96F6-3CC9-DC96-BCB1-D3E46F6EB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210316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C90833B8-7AA3-B2B7-F0D0-0C277FC46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92"/>
            <a:ext cx="18288000" cy="538089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7657" y="422148"/>
            <a:ext cx="17852685" cy="9442703"/>
            <a:chOff x="0" y="0"/>
            <a:chExt cx="23803580" cy="1259027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803580" cy="12590271"/>
              <a:chOff x="0" y="0"/>
              <a:chExt cx="5745374" cy="3038863"/>
            </a:xfrm>
          </p:grpSpPr>
          <p:sp>
            <p:nvSpPr>
              <p:cNvPr id="4" name="Freeform 4"/>
              <p:cNvSpPr/>
              <p:nvPr/>
            </p:nvSpPr>
            <p:spPr>
              <a:xfrm flipH="1">
                <a:off x="0" y="0"/>
                <a:ext cx="5745374" cy="3038863"/>
              </a:xfrm>
              <a:custGeom>
                <a:avLst/>
                <a:gdLst/>
                <a:ahLst/>
                <a:cxnLst/>
                <a:rect l="l" t="t" r="r" b="b"/>
                <a:pathLst>
                  <a:path w="5745374" h="3038863">
                    <a:moveTo>
                      <a:pt x="124460" y="3038863"/>
                    </a:moveTo>
                    <a:lnTo>
                      <a:pt x="5620914" y="3038863"/>
                    </a:lnTo>
                    <a:cubicBezTo>
                      <a:pt x="5689494" y="3038863"/>
                      <a:pt x="5745374" y="2982983"/>
                      <a:pt x="5745374" y="2914403"/>
                    </a:cubicBezTo>
                    <a:lnTo>
                      <a:pt x="5745374" y="124460"/>
                    </a:lnTo>
                    <a:cubicBezTo>
                      <a:pt x="5745374" y="55880"/>
                      <a:pt x="5689494" y="0"/>
                      <a:pt x="5620914" y="0"/>
                    </a:cubicBez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914403"/>
                    </a:lnTo>
                    <a:cubicBezTo>
                      <a:pt x="0" y="2982983"/>
                      <a:pt x="55880" y="3038863"/>
                      <a:pt x="124460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AutoShape 5"/>
            <p:cNvSpPr/>
            <p:nvPr/>
          </p:nvSpPr>
          <p:spPr>
            <a:xfrm>
              <a:off x="0" y="1331157"/>
              <a:ext cx="23803580" cy="0"/>
            </a:xfrm>
            <a:prstGeom prst="line">
              <a:avLst/>
            </a:prstGeom>
            <a:ln w="13349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6" name="Group 6"/>
            <p:cNvGrpSpPr/>
            <p:nvPr/>
          </p:nvGrpSpPr>
          <p:grpSpPr>
            <a:xfrm rot="10800000">
              <a:off x="22041400" y="528291"/>
              <a:ext cx="304512" cy="30451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 flipH="1"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1412871" y="7817"/>
                      <a:pt x="0" y="1427021"/>
                      <a:pt x="0" y="3175000"/>
                    </a:cubicBezTo>
                    <a:cubicBezTo>
                      <a:pt x="0" y="4922979"/>
                      <a:pt x="1412871" y="6342183"/>
                      <a:pt x="3160833" y="6350000"/>
                    </a:cubicBezTo>
                    <a:cubicBezTo>
                      <a:pt x="4908795" y="6342183"/>
                      <a:pt x="6321666" y="4922979"/>
                      <a:pt x="6321666" y="3175000"/>
                    </a:cubicBezTo>
                    <a:cubicBezTo>
                      <a:pt x="6321666" y="1427021"/>
                      <a:pt x="4908795" y="7817"/>
                      <a:pt x="3160833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 rot="10800000">
              <a:off x="22405970" y="528291"/>
              <a:ext cx="304512" cy="304512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 flipH="1"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1412871" y="7817"/>
                      <a:pt x="0" y="1427021"/>
                      <a:pt x="0" y="3175000"/>
                    </a:cubicBezTo>
                    <a:cubicBezTo>
                      <a:pt x="0" y="4922979"/>
                      <a:pt x="1412871" y="6342183"/>
                      <a:pt x="3160833" y="6350000"/>
                    </a:cubicBezTo>
                    <a:cubicBezTo>
                      <a:pt x="4908795" y="6342183"/>
                      <a:pt x="6321666" y="4922979"/>
                      <a:pt x="6321666" y="3175000"/>
                    </a:cubicBezTo>
                    <a:cubicBezTo>
                      <a:pt x="6321666" y="1427021"/>
                      <a:pt x="4908795" y="7817"/>
                      <a:pt x="3160833" y="0"/>
                    </a:cubicBezTo>
                    <a:close/>
                  </a:path>
                </a:pathLst>
              </a:custGeom>
              <a:solidFill>
                <a:srgbClr val="FFD558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10800000">
              <a:off x="22770540" y="528291"/>
              <a:ext cx="304512" cy="30451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 flipH="1"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1412871" y="7817"/>
                      <a:pt x="0" y="1427021"/>
                      <a:pt x="0" y="3175000"/>
                    </a:cubicBezTo>
                    <a:cubicBezTo>
                      <a:pt x="0" y="4922979"/>
                      <a:pt x="1412871" y="6342183"/>
                      <a:pt x="3160833" y="6350000"/>
                    </a:cubicBezTo>
                    <a:cubicBezTo>
                      <a:pt x="4908795" y="6342183"/>
                      <a:pt x="6321666" y="4922979"/>
                      <a:pt x="6321666" y="3175000"/>
                    </a:cubicBezTo>
                    <a:cubicBezTo>
                      <a:pt x="6321666" y="1427021"/>
                      <a:pt x="4908795" y="7817"/>
                      <a:pt x="3160833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416757" y="3369880"/>
            <a:ext cx="17454483" cy="5269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r" rtl="1">
              <a:lnSpc>
                <a:spcPts val="4647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ar-EG" sz="2800" b="1" i="0">
                <a:solidFill>
                  <a:srgbClr val="000000"/>
                </a:solidFill>
                <a:effectLst/>
                <a:latin typeface="Cairo" panose="00000500000000000000" pitchFamily="2" charset="-78"/>
                <a:cs typeface="Cairo" panose="00000500000000000000" pitchFamily="2" charset="-78"/>
              </a:rPr>
              <a:t>تهدف الحكومة الإلكترونية إلى توصيل الخدمات للمواطنين في مكان وجودهم بالشكل والأسلوب المناسب</a:t>
            </a:r>
          </a:p>
          <a:p>
            <a:pPr marL="457200" indent="-457200" algn="r" rtl="1">
              <a:lnSpc>
                <a:spcPts val="4647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ar-EG" sz="2800" b="1" i="0">
                <a:solidFill>
                  <a:srgbClr val="000000"/>
                </a:solidFill>
                <a:effectLst/>
                <a:latin typeface="Cairo" panose="00000500000000000000" pitchFamily="2" charset="-78"/>
                <a:cs typeface="Cairo" panose="00000500000000000000" pitchFamily="2" charset="-78"/>
              </a:rPr>
              <a:t> وبالسرعة والكفاءة المطلوبة.</a:t>
            </a:r>
          </a:p>
          <a:p>
            <a:pPr marL="457200" indent="-457200" algn="r" rtl="1">
              <a:lnSpc>
                <a:spcPts val="4647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ar-EG" sz="2800" b="1" i="0">
                <a:solidFill>
                  <a:srgbClr val="000000"/>
                </a:solidFill>
                <a:effectLst/>
                <a:latin typeface="Cairo" panose="00000500000000000000" pitchFamily="2" charset="-78"/>
                <a:cs typeface="Cairo" panose="00000500000000000000" pitchFamily="2" charset="-78"/>
              </a:rPr>
              <a:t> يهدف الموقع إلي تحسين مستوى الخدمات التي يحصل عليها المواطن من</a:t>
            </a:r>
          </a:p>
          <a:p>
            <a:pPr marL="457200" indent="-457200" algn="r" rtl="1">
              <a:lnSpc>
                <a:spcPts val="4647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ar-EG" sz="2800" b="1" i="0">
                <a:solidFill>
                  <a:srgbClr val="000000"/>
                </a:solidFill>
                <a:effectLst/>
                <a:latin typeface="Cairo" panose="00000500000000000000" pitchFamily="2" charset="-78"/>
                <a:cs typeface="Cairo" panose="00000500000000000000" pitchFamily="2" charset="-78"/>
              </a:rPr>
              <a:t> المحليات، وأن المركز يلبي متطلبات المواطن والمجتمع وفق رؤية مصر 2030 وحسب مستجدات</a:t>
            </a:r>
          </a:p>
          <a:p>
            <a:pPr marL="457200" indent="-457200" algn="r" rtl="1">
              <a:lnSpc>
                <a:spcPts val="4647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ar-EG" sz="2800" b="1" i="0">
                <a:solidFill>
                  <a:srgbClr val="000000"/>
                </a:solidFill>
                <a:effectLst/>
                <a:latin typeface="Cairo" panose="00000500000000000000" pitchFamily="2" charset="-78"/>
                <a:cs typeface="Cairo" panose="00000500000000000000" pitchFamily="2" charset="-78"/>
              </a:rPr>
              <a:t> التطورات التكنولوجية السريعة. إن التطورات السريعة التي شهدها مجال تكنولوجيا الاتصال</a:t>
            </a:r>
          </a:p>
          <a:p>
            <a:pPr marL="457200" indent="-457200" algn="r" rtl="1">
              <a:lnSpc>
                <a:spcPts val="4647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ar-EG" sz="2800" b="1" i="0">
                <a:solidFill>
                  <a:srgbClr val="000000"/>
                </a:solidFill>
                <a:effectLst/>
                <a:latin typeface="Cairo" panose="00000500000000000000" pitchFamily="2" charset="-78"/>
                <a:cs typeface="Cairo" panose="00000500000000000000" pitchFamily="2" charset="-78"/>
              </a:rPr>
              <a:t> والمعلومات خلال السنوات الأخيرة والتأثيرات المباشرة للثورة الرقمية على نمط الحياة الإنسانية على</a:t>
            </a:r>
          </a:p>
          <a:p>
            <a:pPr marL="457200" indent="-457200" algn="r" rtl="1">
              <a:lnSpc>
                <a:spcPts val="4647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ar-EG" sz="2800" b="1" i="0">
                <a:solidFill>
                  <a:srgbClr val="000000"/>
                </a:solidFill>
                <a:effectLst/>
                <a:latin typeface="Cairo" panose="00000500000000000000" pitchFamily="2" charset="-78"/>
                <a:cs typeface="Cairo" panose="00000500000000000000" pitchFamily="2" charset="-78"/>
              </a:rPr>
              <a:t> الأصعدة الاقتصادية والاجتماعية والثقافية تجعل التنمية مرتبطة إلى حد كبير بمدى قدرة الدول على</a:t>
            </a:r>
          </a:p>
          <a:p>
            <a:pPr marL="457200" indent="-457200" algn="r" rtl="1">
              <a:lnSpc>
                <a:spcPts val="4647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ar-EG" sz="2800" b="1" i="0">
                <a:solidFill>
                  <a:srgbClr val="000000"/>
                </a:solidFill>
                <a:effectLst/>
                <a:latin typeface="Cairo" panose="00000500000000000000" pitchFamily="2" charset="-78"/>
                <a:cs typeface="Cairo" panose="00000500000000000000" pitchFamily="2" charset="-78"/>
              </a:rPr>
              <a:t> مسايرة هذه التحولات والتحكم فيها واستغلال الإمكانيات المتوفرة والمتجددة ولهذا تسعي الدولة الى</a:t>
            </a:r>
          </a:p>
          <a:p>
            <a:pPr marL="457200" indent="-457200" algn="r" rtl="1">
              <a:lnSpc>
                <a:spcPts val="4647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ar-EG" sz="2800" b="1" i="0">
                <a:solidFill>
                  <a:srgbClr val="000000"/>
                </a:solidFill>
                <a:effectLst/>
                <a:latin typeface="Cairo" panose="00000500000000000000" pitchFamily="2" charset="-78"/>
                <a:cs typeface="Cairo" panose="00000500000000000000" pitchFamily="2" charset="-78"/>
              </a:rPr>
              <a:t> خطط التحول الرقمي للمؤسسات الحكومية.</a:t>
            </a:r>
            <a:endParaRPr lang="en-US" sz="2400" b="1">
              <a:solidFill>
                <a:srgbClr val="000000"/>
              </a:solidFill>
              <a:latin typeface="Cairo" panose="00000500000000000000" pitchFamily="2" charset="-78"/>
              <a:cs typeface="Cairo" panose="00000500000000000000" pitchFamily="2" charset="-78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5987584" y="1622105"/>
            <a:ext cx="6312832" cy="1581384"/>
            <a:chOff x="0" y="0"/>
            <a:chExt cx="1662639" cy="4164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62639" cy="416496"/>
            </a:xfrm>
            <a:custGeom>
              <a:avLst/>
              <a:gdLst/>
              <a:ahLst/>
              <a:cxnLst/>
              <a:rect l="l" t="t" r="r" b="b"/>
              <a:pathLst>
                <a:path w="1662639" h="416496">
                  <a:moveTo>
                    <a:pt x="0" y="0"/>
                  </a:moveTo>
                  <a:lnTo>
                    <a:pt x="1662639" y="0"/>
                  </a:lnTo>
                  <a:lnTo>
                    <a:pt x="1662639" y="416496"/>
                  </a:lnTo>
                  <a:lnTo>
                    <a:pt x="0" y="416496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57175"/>
              <a:ext cx="812800" cy="1069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37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987584" y="1779150"/>
            <a:ext cx="6312832" cy="105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9"/>
              </a:lnSpc>
              <a:spcBef>
                <a:spcPct val="0"/>
              </a:spcBef>
            </a:pPr>
            <a:r>
              <a:rPr lang="en-US" sz="5606">
                <a:solidFill>
                  <a:srgbClr val="FFFFFF"/>
                </a:solidFill>
                <a:cs typeface="Tajawal Bold"/>
              </a:rPr>
              <a:t>المقدمة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56CE5BA2-C8C4-D269-8C95-8DF92E303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1"/>
            <a:ext cx="18288000" cy="880586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1BB58251-1F3E-37FF-4E66-4F130FF7E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8" b="-8798"/>
          <a:stretch/>
        </p:blipFill>
        <p:spPr>
          <a:xfrm>
            <a:off x="0" y="876300"/>
            <a:ext cx="18288000" cy="81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28113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040708" cy="4792225"/>
          </a:xfrm>
          <a:custGeom>
            <a:avLst/>
            <a:gdLst/>
            <a:ahLst/>
            <a:cxnLst/>
            <a:rect l="l" t="t" r="r" b="b"/>
            <a:pathLst>
              <a:path w="12040708" h="4792225">
                <a:moveTo>
                  <a:pt x="0" y="0"/>
                </a:moveTo>
                <a:lnTo>
                  <a:pt x="12040708" y="0"/>
                </a:lnTo>
                <a:lnTo>
                  <a:pt x="12040708" y="4792225"/>
                </a:lnTo>
                <a:lnTo>
                  <a:pt x="0" y="4792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45" b="-3800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43742" y="4792225"/>
            <a:ext cx="13144258" cy="5494775"/>
          </a:xfrm>
          <a:custGeom>
            <a:avLst/>
            <a:gdLst/>
            <a:ahLst/>
            <a:cxnLst/>
            <a:rect l="l" t="t" r="r" b="b"/>
            <a:pathLst>
              <a:path w="13144258" h="5494775">
                <a:moveTo>
                  <a:pt x="0" y="0"/>
                </a:moveTo>
                <a:lnTo>
                  <a:pt x="13144258" y="0"/>
                </a:lnTo>
                <a:lnTo>
                  <a:pt x="13144258" y="5494775"/>
                </a:lnTo>
                <a:lnTo>
                  <a:pt x="0" y="5494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67" r="-2524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" y="7162838"/>
            <a:ext cx="5218405" cy="1211215"/>
            <a:chOff x="0" y="0"/>
            <a:chExt cx="1433388" cy="3190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33388" cy="319003"/>
            </a:xfrm>
            <a:custGeom>
              <a:avLst/>
              <a:gdLst/>
              <a:ahLst/>
              <a:cxnLst/>
              <a:rect l="l" t="t" r="r" b="b"/>
              <a:pathLst>
                <a:path w="1433388" h="319003">
                  <a:moveTo>
                    <a:pt x="0" y="0"/>
                  </a:moveTo>
                  <a:lnTo>
                    <a:pt x="1230188" y="0"/>
                  </a:lnTo>
                  <a:lnTo>
                    <a:pt x="1433388" y="159502"/>
                  </a:lnTo>
                  <a:lnTo>
                    <a:pt x="1230188" y="319003"/>
                  </a:lnTo>
                  <a:lnTo>
                    <a:pt x="0" y="319003"/>
                  </a:lnTo>
                  <a:lnTo>
                    <a:pt x="203200" y="159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77800" y="-95250"/>
              <a:ext cx="558800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2237662" y="2396113"/>
            <a:ext cx="6050338" cy="1216996"/>
            <a:chOff x="0" y="0"/>
            <a:chExt cx="1435750" cy="2887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35750" cy="288794"/>
            </a:xfrm>
            <a:custGeom>
              <a:avLst/>
              <a:gdLst/>
              <a:ahLst/>
              <a:cxnLst/>
              <a:rect l="l" t="t" r="r" b="b"/>
              <a:pathLst>
                <a:path w="1435750" h="288794">
                  <a:moveTo>
                    <a:pt x="0" y="0"/>
                  </a:moveTo>
                  <a:lnTo>
                    <a:pt x="1232550" y="0"/>
                  </a:lnTo>
                  <a:lnTo>
                    <a:pt x="1435750" y="144397"/>
                  </a:lnTo>
                  <a:lnTo>
                    <a:pt x="1232550" y="288794"/>
                  </a:lnTo>
                  <a:lnTo>
                    <a:pt x="0" y="288794"/>
                  </a:lnTo>
                  <a:lnTo>
                    <a:pt x="203200" y="144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77800" y="-95250"/>
              <a:ext cx="558800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604591" y="2370964"/>
            <a:ext cx="4654709" cy="105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9"/>
              </a:lnSpc>
              <a:spcBef>
                <a:spcPct val="0"/>
              </a:spcBef>
            </a:pPr>
            <a:r>
              <a:rPr lang="en-US" sz="5606">
                <a:solidFill>
                  <a:srgbClr val="FFFFFF"/>
                </a:solidFill>
                <a:cs typeface="Tajawal Bold"/>
              </a:rPr>
              <a:t>فى حالة الرفض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1769" y="7400427"/>
            <a:ext cx="3839803" cy="706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9"/>
              </a:lnSpc>
              <a:spcBef>
                <a:spcPct val="0"/>
              </a:spcBef>
            </a:pPr>
            <a:r>
              <a:rPr lang="en-US" sz="4106">
                <a:solidFill>
                  <a:srgbClr val="FFFFFF"/>
                </a:solidFill>
                <a:cs typeface="Tajawal Bold"/>
              </a:rPr>
              <a:t>فى حالة الموافقه</a:t>
            </a:r>
          </a:p>
        </p:txBody>
      </p:sp>
    </p:spTree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993519" y="2923233"/>
            <a:ext cx="8028708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93"/>
              </a:lnSpc>
            </a:pPr>
            <a:r>
              <a:rPr lang="en-US" sz="9893">
                <a:solidFill>
                  <a:srgbClr val="000000"/>
                </a:solidFill>
                <a:latin typeface="Fraunces SemiBold"/>
              </a:rPr>
              <a:t>Thanks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3435638" y="5500630"/>
            <a:ext cx="6179809" cy="3382041"/>
          </a:xfrm>
          <a:custGeom>
            <a:avLst/>
            <a:gdLst/>
            <a:ahLst/>
            <a:cxnLst/>
            <a:rect l="l" t="t" r="r" b="b"/>
            <a:pathLst>
              <a:path w="6179809" h="3382041">
                <a:moveTo>
                  <a:pt x="0" y="0"/>
                </a:moveTo>
                <a:lnTo>
                  <a:pt x="6179809" y="0"/>
                </a:lnTo>
                <a:lnTo>
                  <a:pt x="6179809" y="3382041"/>
                </a:lnTo>
                <a:lnTo>
                  <a:pt x="0" y="3382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1750" y="651750"/>
            <a:ext cx="16984499" cy="8983499"/>
            <a:chOff x="0" y="0"/>
            <a:chExt cx="22645999" cy="119779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2645999" cy="11977999"/>
              <a:chOff x="0" y="0"/>
              <a:chExt cx="5745374" cy="3038863"/>
            </a:xfrm>
          </p:grpSpPr>
          <p:sp>
            <p:nvSpPr>
              <p:cNvPr id="4" name="Freeform 4"/>
              <p:cNvSpPr/>
              <p:nvPr/>
            </p:nvSpPr>
            <p:spPr>
              <a:xfrm flipH="1">
                <a:off x="0" y="0"/>
                <a:ext cx="5745374" cy="3038863"/>
              </a:xfrm>
              <a:custGeom>
                <a:avLst/>
                <a:gdLst/>
                <a:ahLst/>
                <a:cxnLst/>
                <a:rect l="l" t="t" r="r" b="b"/>
                <a:pathLst>
                  <a:path w="5745374" h="3038863">
                    <a:moveTo>
                      <a:pt x="124460" y="3038863"/>
                    </a:moveTo>
                    <a:lnTo>
                      <a:pt x="5620914" y="3038863"/>
                    </a:lnTo>
                    <a:cubicBezTo>
                      <a:pt x="5689494" y="3038863"/>
                      <a:pt x="5745374" y="2982983"/>
                      <a:pt x="5745374" y="2914403"/>
                    </a:cubicBezTo>
                    <a:lnTo>
                      <a:pt x="5745374" y="124460"/>
                    </a:lnTo>
                    <a:cubicBezTo>
                      <a:pt x="5745374" y="55880"/>
                      <a:pt x="5689494" y="0"/>
                      <a:pt x="5620914" y="0"/>
                    </a:cubicBez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914403"/>
                    </a:lnTo>
                    <a:cubicBezTo>
                      <a:pt x="0" y="2982983"/>
                      <a:pt x="55880" y="3038863"/>
                      <a:pt x="124460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AutoShape 5"/>
            <p:cNvSpPr/>
            <p:nvPr/>
          </p:nvSpPr>
          <p:spPr>
            <a:xfrm>
              <a:off x="0" y="1266422"/>
              <a:ext cx="22645999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6" name="Group 6"/>
            <p:cNvGrpSpPr/>
            <p:nvPr/>
          </p:nvGrpSpPr>
          <p:grpSpPr>
            <a:xfrm rot="10800000">
              <a:off x="20969514" y="502600"/>
              <a:ext cx="289704" cy="289704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 flipH="1"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1412871" y="7817"/>
                      <a:pt x="0" y="1427021"/>
                      <a:pt x="0" y="3175000"/>
                    </a:cubicBezTo>
                    <a:cubicBezTo>
                      <a:pt x="0" y="4922979"/>
                      <a:pt x="1412871" y="6342183"/>
                      <a:pt x="3160833" y="6350000"/>
                    </a:cubicBezTo>
                    <a:cubicBezTo>
                      <a:pt x="4908795" y="6342183"/>
                      <a:pt x="6321666" y="4922979"/>
                      <a:pt x="6321666" y="3175000"/>
                    </a:cubicBezTo>
                    <a:cubicBezTo>
                      <a:pt x="6321666" y="1427021"/>
                      <a:pt x="4908795" y="7817"/>
                      <a:pt x="3160833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 rot="10800000">
              <a:off x="21316355" y="502600"/>
              <a:ext cx="289704" cy="28970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 flipH="1"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1412871" y="7817"/>
                      <a:pt x="0" y="1427021"/>
                      <a:pt x="0" y="3175000"/>
                    </a:cubicBezTo>
                    <a:cubicBezTo>
                      <a:pt x="0" y="4922979"/>
                      <a:pt x="1412871" y="6342183"/>
                      <a:pt x="3160833" y="6350000"/>
                    </a:cubicBezTo>
                    <a:cubicBezTo>
                      <a:pt x="4908795" y="6342183"/>
                      <a:pt x="6321666" y="4922979"/>
                      <a:pt x="6321666" y="3175000"/>
                    </a:cubicBezTo>
                    <a:cubicBezTo>
                      <a:pt x="6321666" y="1427021"/>
                      <a:pt x="4908795" y="7817"/>
                      <a:pt x="3160833" y="0"/>
                    </a:cubicBezTo>
                    <a:close/>
                  </a:path>
                </a:pathLst>
              </a:custGeom>
              <a:solidFill>
                <a:srgbClr val="FFD558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10800000">
              <a:off x="21663196" y="502600"/>
              <a:ext cx="289704" cy="289704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 flipH="1"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1412871" y="7817"/>
                      <a:pt x="0" y="1427021"/>
                      <a:pt x="0" y="3175000"/>
                    </a:cubicBezTo>
                    <a:cubicBezTo>
                      <a:pt x="0" y="4922979"/>
                      <a:pt x="1412871" y="6342183"/>
                      <a:pt x="3160833" y="6350000"/>
                    </a:cubicBezTo>
                    <a:cubicBezTo>
                      <a:pt x="4908795" y="6342183"/>
                      <a:pt x="6321666" y="4922979"/>
                      <a:pt x="6321666" y="3175000"/>
                    </a:cubicBezTo>
                    <a:cubicBezTo>
                      <a:pt x="6321666" y="1427021"/>
                      <a:pt x="4908795" y="7817"/>
                      <a:pt x="3160833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sp>
        <p:nvSpPr>
          <p:cNvPr id="12" name="Freeform 12"/>
          <p:cNvSpPr/>
          <p:nvPr/>
        </p:nvSpPr>
        <p:spPr>
          <a:xfrm flipH="1">
            <a:off x="-2" y="4000502"/>
            <a:ext cx="3086099" cy="5622048"/>
          </a:xfrm>
          <a:custGeom>
            <a:avLst/>
            <a:gdLst/>
            <a:ahLst/>
            <a:cxnLst/>
            <a:rect l="l" t="t" r="r" b="b"/>
            <a:pathLst>
              <a:path w="3400627" h="8096730">
                <a:moveTo>
                  <a:pt x="3400627" y="0"/>
                </a:moveTo>
                <a:lnTo>
                  <a:pt x="0" y="0"/>
                </a:lnTo>
                <a:lnTo>
                  <a:pt x="0" y="8096730"/>
                </a:lnTo>
                <a:lnTo>
                  <a:pt x="3400627" y="8096730"/>
                </a:lnTo>
                <a:lnTo>
                  <a:pt x="34006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5987584" y="1622105"/>
            <a:ext cx="6312832" cy="1581384"/>
            <a:chOff x="0" y="0"/>
            <a:chExt cx="1662639" cy="4164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62639" cy="416496"/>
            </a:xfrm>
            <a:custGeom>
              <a:avLst/>
              <a:gdLst/>
              <a:ahLst/>
              <a:cxnLst/>
              <a:rect l="l" t="t" r="r" b="b"/>
              <a:pathLst>
                <a:path w="1662639" h="416496">
                  <a:moveTo>
                    <a:pt x="0" y="0"/>
                  </a:moveTo>
                  <a:lnTo>
                    <a:pt x="1662639" y="0"/>
                  </a:lnTo>
                  <a:lnTo>
                    <a:pt x="1662639" y="416496"/>
                  </a:lnTo>
                  <a:lnTo>
                    <a:pt x="0" y="416496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57175"/>
              <a:ext cx="812800" cy="1069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37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132241" y="1779150"/>
            <a:ext cx="4023519" cy="105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9"/>
              </a:lnSpc>
              <a:spcBef>
                <a:spcPct val="0"/>
              </a:spcBef>
            </a:pPr>
            <a:r>
              <a:rPr lang="en-US" sz="5606">
                <a:solidFill>
                  <a:srgbClr val="FFFFFF"/>
                </a:solidFill>
                <a:cs typeface="Tajawal Bold"/>
              </a:rPr>
              <a:t>وصف النظام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42313" y="3493063"/>
            <a:ext cx="14516987" cy="471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329"/>
              </a:lnSpc>
              <a:spcBef>
                <a:spcPct val="0"/>
              </a:spcBef>
            </a:pPr>
            <a:r>
              <a:rPr lang="en-US" sz="3200" err="1">
                <a:solidFill>
                  <a:srgbClr val="000000"/>
                </a:solidFill>
                <a:cs typeface="Tajawal Bold"/>
              </a:rPr>
              <a:t>نظام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معلومات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إدارة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حي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غرب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: </a:t>
            </a:r>
            <a:r>
              <a:rPr lang="ar-EG" sz="3200">
                <a:solidFill>
                  <a:srgbClr val="000000"/>
                </a:solidFill>
                <a:cs typeface="Tajawal Bold"/>
              </a:rPr>
              <a:t>؟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هو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نظام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لإدارة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خدمات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حي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غرب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يتم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استخدامها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عبر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انشاء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حساب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مجاني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علي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النظام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،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ويمكنك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معرفة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رسوم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أي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خدمة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عن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طريق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الضغط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على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"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تفاصيل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الخدمة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"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الموجودة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في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بداية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كل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خدمة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،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علماً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بأن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الرسوم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قد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تختلف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من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خدمة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إلى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أخرى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.?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هناك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طرق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مختلفة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للوصول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إلى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الخدمات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،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وهي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كالتالي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: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يمكنك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البحث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عن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الخدمة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المطلوبة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باستخدام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خاصية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البحث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الموجودة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،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يوجد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خدمات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مقترحة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في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الصفحة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الرئيسية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يتم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اقتراحها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عليك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بناءً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على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استخدامك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للموقع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،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إن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لم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تجد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الخدمة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المطلوبة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عن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طريق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الطرق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السابقة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،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استخدم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دليل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الخدمات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وتصفّح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حسب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3200" err="1">
                <a:solidFill>
                  <a:srgbClr val="000000"/>
                </a:solidFill>
                <a:cs typeface="Tajawal Bold"/>
              </a:rPr>
              <a:t>الفئة</a:t>
            </a:r>
            <a:r>
              <a:rPr lang="en-US" sz="3200">
                <a:solidFill>
                  <a:srgbClr val="000000"/>
                </a:solidFill>
                <a:cs typeface="Tajawal Bold"/>
              </a:rPr>
              <a:t>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1183" y="3086101"/>
            <a:ext cx="1989667" cy="6210300"/>
          </a:xfrm>
          <a:custGeom>
            <a:avLst/>
            <a:gdLst/>
            <a:ahLst/>
            <a:cxnLst/>
            <a:rect l="l" t="t" r="r" b="b"/>
            <a:pathLst>
              <a:path w="3171504" h="8467608">
                <a:moveTo>
                  <a:pt x="0" y="0"/>
                </a:moveTo>
                <a:lnTo>
                  <a:pt x="3171504" y="0"/>
                </a:lnTo>
                <a:lnTo>
                  <a:pt x="3171504" y="8467608"/>
                </a:lnTo>
                <a:lnTo>
                  <a:pt x="0" y="8467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00200" y="1954615"/>
            <a:ext cx="16455515" cy="720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EG" sz="3600" b="1">
                <a:effectLst/>
                <a:latin typeface="Cairo" panose="00000500000000000000" pitchFamily="2" charset="-78"/>
                <a:ea typeface="Calibri" panose="020F0502020204030204" pitchFamily="34" charset="0"/>
              </a:rPr>
              <a:t>يهدف النظام لأداره النواحي الإدارية والمالية للحى واختصار وقت تنفيذ إنجاز المعاملات الإدارية   المختلفة</a:t>
            </a: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3600" b="1">
              <a:effectLst/>
              <a:latin typeface="Cairo" panose="00000500000000000000" pitchFamily="2" charset="-78"/>
              <a:ea typeface="Calibri" panose="020F0502020204030204" pitchFamily="34" charset="0"/>
            </a:endParaRP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EG" sz="3600" b="1">
                <a:effectLst/>
                <a:latin typeface="Cairo" panose="00000500000000000000" pitchFamily="2" charset="-78"/>
                <a:ea typeface="Calibri" panose="020F0502020204030204" pitchFamily="34" charset="0"/>
              </a:rPr>
              <a:t>تهدف المنظومة إلى تنظيم العمل في الحى بما يتيح الوصول إلى بيانات العملاء وتقديم الخدمات على الوجه الأمثل وبأسرع وقت</a:t>
            </a: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3600" b="1">
              <a:effectLst/>
              <a:latin typeface="Cairo" panose="00000500000000000000" pitchFamily="2" charset="-78"/>
              <a:ea typeface="Calibri" panose="020F0502020204030204" pitchFamily="34" charset="0"/>
            </a:endParaRP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EG" sz="3600" b="1">
                <a:effectLst/>
                <a:latin typeface="Cairo" panose="00000500000000000000" pitchFamily="2" charset="-78"/>
                <a:ea typeface="Calibri" panose="020F0502020204030204" pitchFamily="34" charset="0"/>
              </a:rPr>
              <a:t>يهدف النظام الي تغطية جميع النواحي بداية من نظام الملفات ومرورا بالفواتير والنظام المحاسبي والمالي مع نظام إحصائيات شامل وتقارير متقدمة تخدم النواحي المالية</a:t>
            </a:r>
            <a:r>
              <a:rPr lang="en-US" sz="3600" b="1">
                <a:effectLst/>
                <a:latin typeface="Cairo" panose="00000500000000000000" pitchFamily="2" charset="-78"/>
                <a:ea typeface="Calibri" panose="020F0502020204030204" pitchFamily="34" charset="0"/>
              </a:rPr>
              <a:t>. </a:t>
            </a:r>
            <a:endParaRPr lang="ar-EG" sz="3600" b="1">
              <a:effectLst/>
              <a:latin typeface="Cairo" panose="00000500000000000000" pitchFamily="2" charset="-78"/>
              <a:ea typeface="Calibri" panose="020F0502020204030204" pitchFamily="34" charset="0"/>
            </a:endParaRP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ar-EG" sz="3600" b="1">
              <a:effectLst/>
              <a:latin typeface="Cairo" panose="00000500000000000000" pitchFamily="2" charset="-78"/>
              <a:ea typeface="Calibri" panose="020F0502020204030204" pitchFamily="34" charset="0"/>
            </a:endParaRP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EG" sz="3600" b="1">
                <a:effectLst/>
                <a:latin typeface="Cairo" panose="00000500000000000000" pitchFamily="2" charset="-78"/>
                <a:ea typeface="Calibri" panose="020F0502020204030204" pitchFamily="34" charset="0"/>
              </a:rPr>
              <a:t>يهدف النظام الى تقليل الاعمال الورقية وتخفيف أعباء  العمل على الموظفين</a:t>
            </a: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3600" b="1">
              <a:effectLst/>
              <a:latin typeface="Cairo" panose="00000500000000000000" pitchFamily="2" charset="-78"/>
              <a:ea typeface="Calibri" panose="020F0502020204030204" pitchFamily="34" charset="0"/>
            </a:endParaRP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EG" sz="3600" b="1">
                <a:effectLst/>
                <a:latin typeface="Cairo" panose="00000500000000000000" pitchFamily="2" charset="-78"/>
                <a:ea typeface="Calibri" panose="020F0502020204030204" pitchFamily="34" charset="0"/>
              </a:rPr>
              <a:t>يهدف النظام الي تحسين الخدمات وتسهيل عملية الدفع</a:t>
            </a: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3600" b="1">
              <a:effectLst/>
              <a:latin typeface="Cairo" panose="00000500000000000000" pitchFamily="2" charset="-78"/>
              <a:ea typeface="Calibri" panose="020F0502020204030204" pitchFamily="34" charset="0"/>
            </a:endParaRP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EG" sz="3600" b="1">
                <a:effectLst/>
                <a:latin typeface="Cairo" panose="00000500000000000000" pitchFamily="2" charset="-78"/>
                <a:ea typeface="Calibri" panose="020F0502020204030204" pitchFamily="34" charset="0"/>
              </a:rPr>
              <a:t>يهدف النظام الي تقليل تأثير العلاقات الشخصية على إنجاز الأعمال</a:t>
            </a:r>
            <a:r>
              <a:rPr lang="en-US" sz="3600" b="1">
                <a:effectLst/>
                <a:latin typeface="Cairo" panose="00000500000000000000" pitchFamily="2" charset="-78"/>
                <a:ea typeface="Calibri" panose="020F0502020204030204" pitchFamily="34" charset="0"/>
              </a:rPr>
              <a:t>.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987584" y="0"/>
            <a:ext cx="6312832" cy="1581384"/>
            <a:chOff x="0" y="0"/>
            <a:chExt cx="1662639" cy="4164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62639" cy="416496"/>
            </a:xfrm>
            <a:custGeom>
              <a:avLst/>
              <a:gdLst/>
              <a:ahLst/>
              <a:cxnLst/>
              <a:rect l="l" t="t" r="r" b="b"/>
              <a:pathLst>
                <a:path w="1662639" h="416496">
                  <a:moveTo>
                    <a:pt x="0" y="0"/>
                  </a:moveTo>
                  <a:lnTo>
                    <a:pt x="1662639" y="0"/>
                  </a:lnTo>
                  <a:lnTo>
                    <a:pt x="1662639" y="416496"/>
                  </a:lnTo>
                  <a:lnTo>
                    <a:pt x="0" y="416496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57175"/>
              <a:ext cx="812800" cy="1069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3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82740" y="157045"/>
            <a:ext cx="4922520" cy="105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9"/>
              </a:lnSpc>
              <a:spcBef>
                <a:spcPct val="0"/>
              </a:spcBef>
            </a:pPr>
            <a:r>
              <a:rPr lang="en-US" sz="5606">
                <a:solidFill>
                  <a:srgbClr val="FFFFFF"/>
                </a:solidFill>
                <a:cs typeface="Tajawal Bold"/>
              </a:rPr>
              <a:t>أهداف المشروع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01898" y="876299"/>
            <a:ext cx="3086101" cy="9005917"/>
          </a:xfrm>
          <a:custGeom>
            <a:avLst/>
            <a:gdLst/>
            <a:ahLst/>
            <a:cxnLst/>
            <a:rect l="l" t="t" r="r" b="b"/>
            <a:pathLst>
              <a:path w="3743074" h="9530974">
                <a:moveTo>
                  <a:pt x="0" y="0"/>
                </a:moveTo>
                <a:lnTo>
                  <a:pt x="3743074" y="0"/>
                </a:lnTo>
                <a:lnTo>
                  <a:pt x="3743074" y="9530974"/>
                </a:lnTo>
                <a:lnTo>
                  <a:pt x="0" y="9530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399" y="2857500"/>
            <a:ext cx="14935201" cy="6032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marR="0" lvl="0" indent="-571500" algn="just" rtl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4400" b="1"/>
              <a:t>صعوبة الحصول على المعلومات عند الحاجة إليها بسبب الاعمال الورقية.</a:t>
            </a:r>
            <a:endParaRPr lang="ar-EG" sz="4400" b="1"/>
          </a:p>
          <a:p>
            <a:pPr marL="571500" marR="0" lvl="0" indent="-571500" algn="just" rtl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4400" b="1"/>
          </a:p>
          <a:p>
            <a:pPr marL="571500" marR="0" lvl="0" indent="-571500" algn="just" rtl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4400" b="1"/>
              <a:t>بطء في إنهاء المعاملات وضعف الرقابة على سير العمل</a:t>
            </a:r>
            <a:r>
              <a:rPr lang="en-US" sz="4400" b="1"/>
              <a:t>.</a:t>
            </a:r>
            <a:endParaRPr lang="ar-EG" sz="4400" b="1"/>
          </a:p>
          <a:p>
            <a:pPr marL="571500" marR="0" lvl="0" indent="-571500" algn="just" rtl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4400" b="1"/>
          </a:p>
          <a:p>
            <a:pPr marL="571500" marR="0" lvl="0" indent="-571500" algn="just" rtl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4400" b="1"/>
              <a:t>ضياع الوقت والجهد في الأعمال الورقية اليومية</a:t>
            </a:r>
            <a:r>
              <a:rPr lang="en-US" sz="4400" b="1"/>
              <a:t>.</a:t>
            </a:r>
          </a:p>
          <a:p>
            <a:pPr marL="571500" marR="0" lvl="0" indent="-571500" algn="just" rtl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4400" b="1"/>
          </a:p>
          <a:p>
            <a:pPr marL="571500" marR="0" lvl="0" indent="-571500" algn="just" rtl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4400" b="1"/>
              <a:t>ازدياد مصاريف تنفيذ الأعمال الإدارية</a:t>
            </a:r>
            <a:r>
              <a:rPr lang="ar-EG" sz="4400" b="1"/>
              <a:t> </a:t>
            </a:r>
            <a:r>
              <a:rPr lang="ar-SA" sz="4400" b="1"/>
              <a:t>دون عائد إيجابي على سير انهاء المعاملات</a:t>
            </a:r>
            <a:r>
              <a:rPr lang="en-US" sz="4400" b="1"/>
              <a:t>.</a:t>
            </a:r>
            <a:endParaRPr lang="en-US" sz="4400" b="1" dirty="0"/>
          </a:p>
        </p:txBody>
      </p:sp>
      <p:grpSp>
        <p:nvGrpSpPr>
          <p:cNvPr id="4" name="Group 4"/>
          <p:cNvGrpSpPr/>
          <p:nvPr/>
        </p:nvGrpSpPr>
        <p:grpSpPr>
          <a:xfrm>
            <a:off x="5987584" y="0"/>
            <a:ext cx="6312832" cy="1581384"/>
            <a:chOff x="0" y="0"/>
            <a:chExt cx="1662639" cy="4164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62639" cy="416496"/>
            </a:xfrm>
            <a:custGeom>
              <a:avLst/>
              <a:gdLst/>
              <a:ahLst/>
              <a:cxnLst/>
              <a:rect l="l" t="t" r="r" b="b"/>
              <a:pathLst>
                <a:path w="1662639" h="416496">
                  <a:moveTo>
                    <a:pt x="0" y="0"/>
                  </a:moveTo>
                  <a:lnTo>
                    <a:pt x="1662639" y="0"/>
                  </a:lnTo>
                  <a:lnTo>
                    <a:pt x="1662639" y="416496"/>
                  </a:lnTo>
                  <a:lnTo>
                    <a:pt x="0" y="416496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57175"/>
              <a:ext cx="812800" cy="1069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3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534400" y="157045"/>
            <a:ext cx="3451484" cy="105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9"/>
              </a:lnSpc>
              <a:spcBef>
                <a:spcPct val="0"/>
              </a:spcBef>
            </a:pPr>
            <a:r>
              <a:rPr lang="en-US" sz="5606">
                <a:solidFill>
                  <a:srgbClr val="FFFFFF"/>
                </a:solidFill>
                <a:cs typeface="Tajawal Bold"/>
              </a:rPr>
              <a:t>المشكلة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765084" y="3243326"/>
            <a:ext cx="2522916" cy="7043674"/>
          </a:xfrm>
          <a:custGeom>
            <a:avLst/>
            <a:gdLst/>
            <a:ahLst/>
            <a:cxnLst/>
            <a:rect l="l" t="t" r="r" b="b"/>
            <a:pathLst>
              <a:path w="2522916" h="7043674">
                <a:moveTo>
                  <a:pt x="2522916" y="0"/>
                </a:moveTo>
                <a:lnTo>
                  <a:pt x="0" y="0"/>
                </a:lnTo>
                <a:lnTo>
                  <a:pt x="0" y="7043674"/>
                </a:lnTo>
                <a:lnTo>
                  <a:pt x="2522916" y="7043674"/>
                </a:lnTo>
                <a:lnTo>
                  <a:pt x="252291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987584" y="0"/>
            <a:ext cx="6312832" cy="1581384"/>
            <a:chOff x="0" y="0"/>
            <a:chExt cx="1662639" cy="4164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2639" cy="416496"/>
            </a:xfrm>
            <a:custGeom>
              <a:avLst/>
              <a:gdLst/>
              <a:ahLst/>
              <a:cxnLst/>
              <a:rect l="l" t="t" r="r" b="b"/>
              <a:pathLst>
                <a:path w="1662639" h="416496">
                  <a:moveTo>
                    <a:pt x="0" y="0"/>
                  </a:moveTo>
                  <a:lnTo>
                    <a:pt x="1662639" y="0"/>
                  </a:lnTo>
                  <a:lnTo>
                    <a:pt x="1662639" y="416496"/>
                  </a:lnTo>
                  <a:lnTo>
                    <a:pt x="0" y="416496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57175"/>
              <a:ext cx="812800" cy="1069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3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393577" y="157045"/>
            <a:ext cx="5500846" cy="105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9"/>
              </a:lnSpc>
              <a:spcBef>
                <a:spcPct val="0"/>
              </a:spcBef>
            </a:pPr>
            <a:r>
              <a:rPr lang="en-US" sz="5606" err="1">
                <a:solidFill>
                  <a:srgbClr val="FFFFFF"/>
                </a:solidFill>
                <a:cs typeface="Tajawal Bold"/>
              </a:rPr>
              <a:t>فرضيات</a:t>
            </a:r>
            <a:r>
              <a:rPr lang="en-US" sz="5606">
                <a:solidFill>
                  <a:srgbClr val="FFFFFF"/>
                </a:solidFill>
                <a:cs typeface="Tajawal Bold"/>
              </a:rPr>
              <a:t> </a:t>
            </a:r>
            <a:r>
              <a:rPr lang="en-US" sz="5606" err="1">
                <a:solidFill>
                  <a:srgbClr val="FFFFFF"/>
                </a:solidFill>
                <a:cs typeface="Tajawal Bold"/>
              </a:rPr>
              <a:t>المشروع</a:t>
            </a:r>
            <a:endParaRPr lang="en-US" sz="5606">
              <a:solidFill>
                <a:srgbClr val="FFFFFF"/>
              </a:solidFill>
              <a:cs typeface="Tajawal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9600" y="2705100"/>
            <a:ext cx="15292159" cy="6514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4571" lvl="1" indent="-492285" algn="r" rtl="1">
              <a:lnSpc>
                <a:spcPts val="6384"/>
              </a:lnSpc>
              <a:buFont typeface="Arial"/>
              <a:buChar char="•"/>
            </a:pPr>
            <a:r>
              <a:rPr lang="en-US" sz="4000" err="1">
                <a:solidFill>
                  <a:srgbClr val="000000"/>
                </a:solidFill>
                <a:cs typeface="Tajawal Bold"/>
              </a:rPr>
              <a:t>توافر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البيانات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الكافية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عن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الخدمات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المقدمة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من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حي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غرب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.</a:t>
            </a:r>
          </a:p>
          <a:p>
            <a:pPr marL="984571" lvl="1" indent="-492285" algn="r" rtl="1">
              <a:lnSpc>
                <a:spcPts val="6384"/>
              </a:lnSpc>
              <a:buFont typeface="Arial"/>
              <a:buChar char="•"/>
            </a:pPr>
            <a:r>
              <a:rPr lang="en-US" sz="4000" err="1">
                <a:solidFill>
                  <a:srgbClr val="000000"/>
                </a:solidFill>
                <a:cs typeface="Tajawal Bold"/>
              </a:rPr>
              <a:t>توافر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البيانات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الكافية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عن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موظفي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حي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غرب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.</a:t>
            </a:r>
          </a:p>
          <a:p>
            <a:pPr marL="984571" lvl="1" indent="-492285" algn="r" rtl="1">
              <a:lnSpc>
                <a:spcPts val="6384"/>
              </a:lnSpc>
              <a:buFont typeface="Arial"/>
              <a:buChar char="•"/>
            </a:pPr>
            <a:r>
              <a:rPr lang="en-US" sz="4000" err="1">
                <a:solidFill>
                  <a:srgbClr val="000000"/>
                </a:solidFill>
                <a:cs typeface="Tajawal Bold"/>
              </a:rPr>
              <a:t>نجاح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تشغيل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النظام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في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الجهة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المعنية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.</a:t>
            </a:r>
          </a:p>
          <a:p>
            <a:pPr marL="984571" lvl="1" indent="-492285" algn="r" rtl="1">
              <a:lnSpc>
                <a:spcPts val="6384"/>
              </a:lnSpc>
              <a:buFont typeface="Arial"/>
              <a:buChar char="•"/>
            </a:pPr>
            <a:r>
              <a:rPr lang="en-US" sz="4000" err="1">
                <a:solidFill>
                  <a:srgbClr val="000000"/>
                </a:solidFill>
                <a:cs typeface="Tajawal Bold"/>
              </a:rPr>
              <a:t>عدم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حدوث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مشاكل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في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النظام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وفي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تشغيله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داخل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ال</a:t>
            </a:r>
            <a:r>
              <a:rPr lang="ar-EG" sz="4000">
                <a:solidFill>
                  <a:srgbClr val="000000"/>
                </a:solidFill>
                <a:cs typeface="Tajawal Bold"/>
              </a:rPr>
              <a:t>حى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.</a:t>
            </a:r>
          </a:p>
          <a:p>
            <a:pPr marL="984571" lvl="1" indent="-492285" algn="r" rtl="1">
              <a:lnSpc>
                <a:spcPts val="6384"/>
              </a:lnSpc>
              <a:buFont typeface="Arial"/>
              <a:buChar char="•"/>
            </a:pPr>
            <a:r>
              <a:rPr lang="en-US" sz="4000" err="1">
                <a:solidFill>
                  <a:srgbClr val="000000"/>
                </a:solidFill>
                <a:cs typeface="Tajawal Bold"/>
              </a:rPr>
              <a:t>نجاح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الموظفين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في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التأقلم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مع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النظام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ومع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تشغيل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التكنولوجيا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الجديدة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. </a:t>
            </a:r>
          </a:p>
          <a:p>
            <a:pPr marL="984571" lvl="1" indent="-492285" algn="r" rtl="1">
              <a:lnSpc>
                <a:spcPts val="6384"/>
              </a:lnSpc>
              <a:buFont typeface="Arial"/>
              <a:buChar char="•"/>
            </a:pPr>
            <a:r>
              <a:rPr lang="en-US" sz="4000" err="1">
                <a:solidFill>
                  <a:srgbClr val="000000"/>
                </a:solidFill>
                <a:cs typeface="Tajawal Bold"/>
              </a:rPr>
              <a:t>سهوله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تعامل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المواطنين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مع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النظام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ومع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استخدام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الانترنت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.</a:t>
            </a:r>
          </a:p>
          <a:p>
            <a:pPr marL="984571" lvl="1" indent="-492285" algn="r" rtl="1">
              <a:lnSpc>
                <a:spcPts val="6384"/>
              </a:lnSpc>
              <a:buFont typeface="Arial"/>
              <a:buChar char="•"/>
            </a:pPr>
            <a:r>
              <a:rPr lang="en-US" sz="4000" err="1">
                <a:solidFill>
                  <a:srgbClr val="000000"/>
                </a:solidFill>
                <a:cs typeface="Tajawal Bold"/>
              </a:rPr>
              <a:t>عدم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حدوث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أي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مشاكل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خارجية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تعوق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عمل</a:t>
            </a:r>
            <a:r>
              <a:rPr lang="en-US" sz="4000">
                <a:solidFill>
                  <a:srgbClr val="000000"/>
                </a:solidFill>
                <a:cs typeface="Tajawal Bold"/>
              </a:rPr>
              <a:t> </a:t>
            </a:r>
            <a:r>
              <a:rPr lang="en-US" sz="4000" err="1">
                <a:solidFill>
                  <a:srgbClr val="000000"/>
                </a:solidFill>
                <a:cs typeface="Tajawal Bold"/>
              </a:rPr>
              <a:t>النظام</a:t>
            </a:r>
            <a:endParaRPr lang="en-US" sz="4000">
              <a:solidFill>
                <a:srgbClr val="000000"/>
              </a:solidFill>
              <a:cs typeface="Tajawal Bold"/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17580"/>
            <a:ext cx="2373217" cy="2369420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0" y="6339840"/>
                  </a:moveTo>
                  <a:lnTo>
                    <a:pt x="6350000" y="6339840"/>
                  </a:lnTo>
                  <a:lnTo>
                    <a:pt x="6350000" y="0"/>
                  </a:lnTo>
                  <a:lnTo>
                    <a:pt x="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222103" y="8282354"/>
            <a:ext cx="2048312" cy="1823736"/>
          </a:xfrm>
          <a:custGeom>
            <a:avLst/>
            <a:gdLst/>
            <a:ahLst/>
            <a:cxnLst/>
            <a:rect l="l" t="t" r="r" b="b"/>
            <a:pathLst>
              <a:path w="4130467" h="4130467">
                <a:moveTo>
                  <a:pt x="0" y="0"/>
                </a:moveTo>
                <a:lnTo>
                  <a:pt x="4130467" y="0"/>
                </a:lnTo>
                <a:lnTo>
                  <a:pt x="4130467" y="4130466"/>
                </a:lnTo>
                <a:lnTo>
                  <a:pt x="0" y="4130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5528089" y="2431026"/>
            <a:ext cx="2574090" cy="1577747"/>
          </a:xfrm>
          <a:custGeom>
            <a:avLst/>
            <a:gdLst/>
            <a:ahLst/>
            <a:cxnLst/>
            <a:rect l="l" t="t" r="r" b="b"/>
            <a:pathLst>
              <a:path w="5206015" h="2928383">
                <a:moveTo>
                  <a:pt x="0" y="0"/>
                </a:moveTo>
                <a:lnTo>
                  <a:pt x="5206015" y="0"/>
                </a:lnTo>
                <a:lnTo>
                  <a:pt x="5206015" y="2928383"/>
                </a:lnTo>
                <a:lnTo>
                  <a:pt x="0" y="2928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15812336" y="5576971"/>
            <a:ext cx="2391864" cy="1951134"/>
          </a:xfrm>
          <a:custGeom>
            <a:avLst/>
            <a:gdLst/>
            <a:ahLst/>
            <a:cxnLst/>
            <a:rect l="l" t="t" r="r" b="b"/>
            <a:pathLst>
              <a:path w="4013946" h="4013946">
                <a:moveTo>
                  <a:pt x="0" y="0"/>
                </a:moveTo>
                <a:lnTo>
                  <a:pt x="4013946" y="0"/>
                </a:lnTo>
                <a:lnTo>
                  <a:pt x="4013946" y="4013946"/>
                </a:lnTo>
                <a:lnTo>
                  <a:pt x="0" y="4013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9" name="TextBox 9"/>
          <p:cNvSpPr txBox="1"/>
          <p:nvPr/>
        </p:nvSpPr>
        <p:spPr>
          <a:xfrm>
            <a:off x="15070015" y="1687417"/>
            <a:ext cx="3200400" cy="729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2800">
                <a:solidFill>
                  <a:srgbClr val="31356E"/>
                </a:solidFill>
                <a:latin typeface="Tajawal Bold"/>
              </a:rPr>
              <a:t>Visual</a:t>
            </a:r>
            <a:r>
              <a:rPr lang="en-US" sz="3200">
                <a:solidFill>
                  <a:srgbClr val="31356E"/>
                </a:solidFill>
                <a:latin typeface="Tajawal Bold"/>
              </a:rPr>
              <a:t> Studio Code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22769" y="4904644"/>
            <a:ext cx="3352800" cy="563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2400">
                <a:solidFill>
                  <a:srgbClr val="31356E"/>
                </a:solidFill>
                <a:latin typeface="Tajawal Bold Bold"/>
              </a:rPr>
              <a:t>Xampp (Local Server)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8182F6AA-8118-A9F3-1125-E7B380FC9116}"/>
              </a:ext>
            </a:extLst>
          </p:cNvPr>
          <p:cNvGrpSpPr/>
          <p:nvPr/>
        </p:nvGrpSpPr>
        <p:grpSpPr>
          <a:xfrm>
            <a:off x="6096000" y="33236"/>
            <a:ext cx="6312832" cy="1581384"/>
            <a:chOff x="0" y="0"/>
            <a:chExt cx="1662639" cy="416496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22BC1B50-5FBA-8EED-76E9-9BF475423ECE}"/>
                </a:ext>
              </a:extLst>
            </p:cNvPr>
            <p:cNvSpPr/>
            <p:nvPr/>
          </p:nvSpPr>
          <p:spPr>
            <a:xfrm>
              <a:off x="0" y="0"/>
              <a:ext cx="1662639" cy="416496"/>
            </a:xfrm>
            <a:custGeom>
              <a:avLst/>
              <a:gdLst/>
              <a:ahLst/>
              <a:cxnLst/>
              <a:rect l="l" t="t" r="r" b="b"/>
              <a:pathLst>
                <a:path w="1662639" h="416496">
                  <a:moveTo>
                    <a:pt x="0" y="0"/>
                  </a:moveTo>
                  <a:lnTo>
                    <a:pt x="1662639" y="0"/>
                  </a:lnTo>
                  <a:lnTo>
                    <a:pt x="1662639" y="416496"/>
                  </a:lnTo>
                  <a:lnTo>
                    <a:pt x="0" y="416496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C61EBBB4-69C5-3DE6-A952-10C6F3D0C160}"/>
                </a:ext>
              </a:extLst>
            </p:cNvPr>
            <p:cNvSpPr txBox="1"/>
            <p:nvPr/>
          </p:nvSpPr>
          <p:spPr>
            <a:xfrm>
              <a:off x="0" y="-257175"/>
              <a:ext cx="812800" cy="1069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379"/>
                </a:lnSpc>
              </a:pPr>
              <a:endParaRPr/>
            </a:p>
          </p:txBody>
        </p:sp>
      </p:grp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4E898663-67A3-44D6-9B02-51C4160A607F}"/>
              </a:ext>
            </a:extLst>
          </p:cNvPr>
          <p:cNvSpPr txBox="1"/>
          <p:nvPr/>
        </p:nvSpPr>
        <p:spPr>
          <a:xfrm>
            <a:off x="4572000" y="0"/>
            <a:ext cx="9220200" cy="123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0083"/>
              </a:lnSpc>
              <a:spcBef>
                <a:spcPct val="0"/>
              </a:spcBef>
            </a:pPr>
            <a:r>
              <a:rPr lang="ar-EG" sz="4400">
                <a:solidFill>
                  <a:srgbClr val="FFFFFF"/>
                </a:solidFill>
                <a:cs typeface="Tajawal Bold"/>
              </a:rPr>
              <a:t>البرامج المستخدمة</a:t>
            </a:r>
            <a:endParaRPr lang="en-US" sz="4400">
              <a:solidFill>
                <a:srgbClr val="FFFFFF"/>
              </a:solidFill>
              <a:cs typeface="Tajawal Bold"/>
            </a:endParaRPr>
          </a:p>
        </p:txBody>
      </p:sp>
      <p:sp>
        <p:nvSpPr>
          <p:cNvPr id="15" name="مربع نص 14">
            <a:extLst>
              <a:ext uri="{FF2B5EF4-FFF2-40B4-BE49-F238E27FC236}">
                <a16:creationId xmlns:a16="http://schemas.microsoft.com/office/drawing/2014/main" id="{22904552-C7E0-C55E-EFBB-83E999E8CAC6}"/>
              </a:ext>
            </a:extLst>
          </p:cNvPr>
          <p:cNvSpPr txBox="1"/>
          <p:nvPr/>
        </p:nvSpPr>
        <p:spPr>
          <a:xfrm>
            <a:off x="16222103" y="7743726"/>
            <a:ext cx="3352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>
                <a:solidFill>
                  <a:srgbClr val="31356E"/>
                </a:solidFill>
                <a:effectLst/>
              </a:rPr>
              <a:t>edraw max</a:t>
            </a:r>
            <a:endParaRPr lang="ar-EG" sz="2800" b="1"/>
          </a:p>
        </p:txBody>
      </p: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E623577E-AA2A-D4E8-0478-8376335FE274}"/>
              </a:ext>
            </a:extLst>
          </p:cNvPr>
          <p:cNvSpPr txBox="1"/>
          <p:nvPr/>
        </p:nvSpPr>
        <p:spPr>
          <a:xfrm>
            <a:off x="1736248" y="5503015"/>
            <a:ext cx="130443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EG" sz="3600" b="1" i="0">
                <a:solidFill>
                  <a:srgbClr val="31356E"/>
                </a:solidFill>
                <a:effectLst/>
              </a:rPr>
              <a:t>هو عبارة عن بيئة عمل يدعم مختلف لغات البرمجة ومنها لغه</a:t>
            </a:r>
            <a:r>
              <a:rPr lang="en-US" sz="3600" b="1" i="0">
                <a:solidFill>
                  <a:srgbClr val="31356E"/>
                </a:solidFill>
                <a:effectLst/>
              </a:rPr>
              <a:t>PHP </a:t>
            </a:r>
            <a:r>
              <a:rPr lang="ar-EG" sz="3600" b="1" i="0">
                <a:solidFill>
                  <a:srgbClr val="31356E"/>
                </a:solidFill>
                <a:effectLst/>
              </a:rPr>
              <a:t> . بالإضافة إلى دعمه للعديد من أدوات التطوير مثل </a:t>
            </a:r>
            <a:r>
              <a:rPr lang="en-US" sz="3600" b="1" i="0">
                <a:solidFill>
                  <a:srgbClr val="31356E"/>
                </a:solidFill>
                <a:effectLst/>
              </a:rPr>
              <a:t>MySQL </a:t>
            </a:r>
            <a:r>
              <a:rPr lang="ar-EG" sz="3600" b="1" i="0">
                <a:solidFill>
                  <a:srgbClr val="31356E"/>
                </a:solidFill>
                <a:effectLst/>
              </a:rPr>
              <a:t>وغيرها</a:t>
            </a:r>
            <a:endParaRPr lang="ar-EG" sz="3600" b="1"/>
          </a:p>
        </p:txBody>
      </p:sp>
      <p:sp>
        <p:nvSpPr>
          <p:cNvPr id="20" name="مربع نص 19">
            <a:extLst>
              <a:ext uri="{FF2B5EF4-FFF2-40B4-BE49-F238E27FC236}">
                <a16:creationId xmlns:a16="http://schemas.microsoft.com/office/drawing/2014/main" id="{AFF813E3-4558-C58F-7C3A-260A1D3EC132}"/>
              </a:ext>
            </a:extLst>
          </p:cNvPr>
          <p:cNvSpPr txBox="1"/>
          <p:nvPr/>
        </p:nvSpPr>
        <p:spPr>
          <a:xfrm>
            <a:off x="3114328" y="2368229"/>
            <a:ext cx="115908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EG" sz="3600" b="1" i="0">
                <a:solidFill>
                  <a:srgbClr val="31356E"/>
                </a:solidFill>
                <a:effectLst/>
              </a:rPr>
              <a:t>هو بيئة عمل و محرر أكواد تم تصميمه بوساطة شركة </a:t>
            </a:r>
            <a:r>
              <a:rPr lang="en-US" sz="3600" b="1" i="0">
                <a:solidFill>
                  <a:srgbClr val="31356E"/>
                </a:solidFill>
                <a:effectLst/>
              </a:rPr>
              <a:t>Microsoft.</a:t>
            </a:r>
            <a:endParaRPr lang="ar-EG" sz="3600" b="1"/>
          </a:p>
        </p:txBody>
      </p:sp>
      <p:sp>
        <p:nvSpPr>
          <p:cNvPr id="22" name="مربع نص 21">
            <a:extLst>
              <a:ext uri="{FF2B5EF4-FFF2-40B4-BE49-F238E27FC236}">
                <a16:creationId xmlns:a16="http://schemas.microsoft.com/office/drawing/2014/main" id="{08B5AE0F-2057-2F54-41F1-D21E08F06703}"/>
              </a:ext>
            </a:extLst>
          </p:cNvPr>
          <p:cNvSpPr txBox="1"/>
          <p:nvPr/>
        </p:nvSpPr>
        <p:spPr>
          <a:xfrm>
            <a:off x="1472866" y="3080923"/>
            <a:ext cx="133077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EG" sz="3600" b="1" i="0">
                <a:solidFill>
                  <a:srgbClr val="31356E"/>
                </a:solidFill>
                <a:effectLst/>
              </a:rPr>
              <a:t>ويمكنة التعامل مع مختلف لغات البرمجة، عن طريق تضمين هذه اللغات ومكتباتها وحزمها.</a:t>
            </a:r>
            <a:endParaRPr lang="ar-EG" sz="3600" b="1"/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id="{97440A84-F590-BF09-7CCA-ACCBFA867BCC}"/>
              </a:ext>
            </a:extLst>
          </p:cNvPr>
          <p:cNvSpPr txBox="1"/>
          <p:nvPr/>
        </p:nvSpPr>
        <p:spPr>
          <a:xfrm>
            <a:off x="2738804" y="8502125"/>
            <a:ext cx="12419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EG" sz="3600" b="1" i="0">
                <a:solidFill>
                  <a:srgbClr val="31356E"/>
                </a:solidFill>
                <a:effectLst/>
              </a:rPr>
              <a:t>هو برنامج تخطيط فني للأعمال ثنائي الأبعاد يساعد في إنشاء المخططات الانسيابية والمخططات التنظيمية ومخططات الشبكة </a:t>
            </a:r>
            <a:endParaRPr lang="ar-EG" sz="3600" b="1"/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9553DA1E-2AB6-FEB4-4C3B-305164CA3ABC}"/>
              </a:ext>
            </a:extLst>
          </p:cNvPr>
          <p:cNvGrpSpPr/>
          <p:nvPr/>
        </p:nvGrpSpPr>
        <p:grpSpPr>
          <a:xfrm flipV="1">
            <a:off x="206608" y="4752382"/>
            <a:ext cx="18091616" cy="45719"/>
            <a:chOff x="0" y="0"/>
            <a:chExt cx="1662639" cy="416496"/>
          </a:xfrm>
        </p:grpSpPr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0C110DAE-35C3-26C8-F8CA-E0AE26BEF14F}"/>
                </a:ext>
              </a:extLst>
            </p:cNvPr>
            <p:cNvSpPr/>
            <p:nvPr/>
          </p:nvSpPr>
          <p:spPr>
            <a:xfrm>
              <a:off x="0" y="0"/>
              <a:ext cx="1662639" cy="416496"/>
            </a:xfrm>
            <a:custGeom>
              <a:avLst/>
              <a:gdLst/>
              <a:ahLst/>
              <a:cxnLst/>
              <a:rect l="l" t="t" r="r" b="b"/>
              <a:pathLst>
                <a:path w="1662639" h="416496">
                  <a:moveTo>
                    <a:pt x="0" y="0"/>
                  </a:moveTo>
                  <a:lnTo>
                    <a:pt x="1662639" y="0"/>
                  </a:lnTo>
                  <a:lnTo>
                    <a:pt x="1662639" y="416496"/>
                  </a:lnTo>
                  <a:lnTo>
                    <a:pt x="0" y="416496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id="29" name="TextBox 5">
              <a:extLst>
                <a:ext uri="{FF2B5EF4-FFF2-40B4-BE49-F238E27FC236}">
                  <a16:creationId xmlns:a16="http://schemas.microsoft.com/office/drawing/2014/main" id="{5D1BE72A-3736-146C-0BF7-03C834295613}"/>
                </a:ext>
              </a:extLst>
            </p:cNvPr>
            <p:cNvSpPr txBox="1"/>
            <p:nvPr/>
          </p:nvSpPr>
          <p:spPr>
            <a:xfrm>
              <a:off x="0" y="-257175"/>
              <a:ext cx="812800" cy="1069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379"/>
                </a:lnSpc>
              </a:pPr>
              <a:endParaRPr/>
            </a:p>
          </p:txBody>
        </p:sp>
      </p:grpSp>
      <p:grpSp>
        <p:nvGrpSpPr>
          <p:cNvPr id="30" name="Group 3">
            <a:extLst>
              <a:ext uri="{FF2B5EF4-FFF2-40B4-BE49-F238E27FC236}">
                <a16:creationId xmlns:a16="http://schemas.microsoft.com/office/drawing/2014/main" id="{7760C26E-AB6B-5309-D5C6-78D171ED2176}"/>
              </a:ext>
            </a:extLst>
          </p:cNvPr>
          <p:cNvGrpSpPr/>
          <p:nvPr/>
        </p:nvGrpSpPr>
        <p:grpSpPr>
          <a:xfrm>
            <a:off x="152400" y="7613056"/>
            <a:ext cx="18091616" cy="45719"/>
            <a:chOff x="0" y="0"/>
            <a:chExt cx="1662639" cy="416496"/>
          </a:xfrm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8269B775-4B4B-7854-D8DD-366B518B8D36}"/>
                </a:ext>
              </a:extLst>
            </p:cNvPr>
            <p:cNvSpPr/>
            <p:nvPr/>
          </p:nvSpPr>
          <p:spPr>
            <a:xfrm>
              <a:off x="0" y="0"/>
              <a:ext cx="1662639" cy="416496"/>
            </a:xfrm>
            <a:custGeom>
              <a:avLst/>
              <a:gdLst/>
              <a:ahLst/>
              <a:cxnLst/>
              <a:rect l="l" t="t" r="r" b="b"/>
              <a:pathLst>
                <a:path w="1662639" h="416496">
                  <a:moveTo>
                    <a:pt x="0" y="0"/>
                  </a:moveTo>
                  <a:lnTo>
                    <a:pt x="1662639" y="0"/>
                  </a:lnTo>
                  <a:lnTo>
                    <a:pt x="1662639" y="416496"/>
                  </a:lnTo>
                  <a:lnTo>
                    <a:pt x="0" y="416496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id="32" name="TextBox 5">
              <a:extLst>
                <a:ext uri="{FF2B5EF4-FFF2-40B4-BE49-F238E27FC236}">
                  <a16:creationId xmlns:a16="http://schemas.microsoft.com/office/drawing/2014/main" id="{2C5B1982-8322-5A59-8BB9-4FE3F22AEF63}"/>
                </a:ext>
              </a:extLst>
            </p:cNvPr>
            <p:cNvSpPr txBox="1"/>
            <p:nvPr/>
          </p:nvSpPr>
          <p:spPr>
            <a:xfrm>
              <a:off x="0" y="-257175"/>
              <a:ext cx="812800" cy="1069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37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812</Words>
  <Application>Microsoft Office PowerPoint</Application>
  <PresentationFormat>مخصص</PresentationFormat>
  <Paragraphs>110</Paragraphs>
  <Slides>43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10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43</vt:i4>
      </vt:variant>
    </vt:vector>
  </HeadingPairs>
  <TitlesOfParts>
    <vt:vector size="54" baseType="lpstr">
      <vt:lpstr>Arial</vt:lpstr>
      <vt:lpstr>Calibri</vt:lpstr>
      <vt:lpstr>Tajawal Bold Bold</vt:lpstr>
      <vt:lpstr>Fraunces SemiBold</vt:lpstr>
      <vt:lpstr>Tajawal Bold</vt:lpstr>
      <vt:lpstr>Cairo</vt:lpstr>
      <vt:lpstr>Symbol</vt:lpstr>
      <vt:lpstr>Spartan Thin</vt:lpstr>
      <vt:lpstr>Cairo Bold</vt:lpstr>
      <vt:lpstr>Simplified Arabic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مبيعات أرجواني قطري مكعبات اقتراح مبيعات</dc:title>
  <dc:creator>Mohamed</dc:creator>
  <cp:lastModifiedBy>EGY Tech</cp:lastModifiedBy>
  <cp:revision>19</cp:revision>
  <dcterms:created xsi:type="dcterms:W3CDTF">2006-08-16T00:00:00Z</dcterms:created>
  <dcterms:modified xsi:type="dcterms:W3CDTF">2024-10-23T19:30:26Z</dcterms:modified>
  <dc:identifier>DAFlXQjSU2o</dc:identifier>
</cp:coreProperties>
</file>